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Source Code Pro"/>
      <p:regular r:id="rId22"/>
      <p:bold r:id="rId23"/>
      <p:italic r:id="rId24"/>
      <p:boldItalic r:id="rId25"/>
    </p:embeddedFont>
    <p:embeddedFont>
      <p:font typeface="Oswal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SourceCodePro-regular.fntdata"/><Relationship Id="rId21" Type="http://schemas.openxmlformats.org/officeDocument/2006/relationships/slide" Target="slides/slide16.xml"/><Relationship Id="rId24" Type="http://schemas.openxmlformats.org/officeDocument/2006/relationships/font" Target="fonts/SourceCodePro-italic.fntdata"/><Relationship Id="rId23" Type="http://schemas.openxmlformats.org/officeDocument/2006/relationships/font" Target="fonts/SourceCodePr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swald-regular.fntdata"/><Relationship Id="rId25" Type="http://schemas.openxmlformats.org/officeDocument/2006/relationships/font" Target="fonts/SourceCodePro-boldItalic.fntdata"/><Relationship Id="rId27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h49WI9bYOjI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95f4201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95f4201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e9549ab8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2e9549ab8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e9549ab850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2e9549ab85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e9549ab850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2e9549ab85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e9549ab85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2e9549ab85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e9549ab85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2e9549ab85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e9549ab85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e9549ab85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e9549ab85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2e9549ab85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Optional Video: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https://www.youtube.com/watch?v=h49WI9bYOjI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ea1b72992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2ea1b72992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e9549ab85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2e9549ab85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Blank slide for you to add how your library does the classification.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Google Shape;53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hyperlink" Target="https://www.teachingtenets.com/" TargetMode="Externa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6577575" y="4568725"/>
            <a:ext cx="231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Aishwarya M. </a:t>
            </a:r>
            <a:endParaRPr sz="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u="sng">
                <a:solidFill>
                  <a:schemeClr val="hlink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1"/>
              </a:rPr>
              <a:t>https://www.teachingtenets.com/</a:t>
            </a:r>
            <a:r>
              <a:rPr lang="en-GB" sz="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sz="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ldoceonline.com/dictionary/genr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Lesson 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Genre - Meaning and Main Types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Let’s Define ‘Genre’</a:t>
            </a:r>
            <a:endParaRPr/>
          </a:p>
        </p:txBody>
      </p:sp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311700" y="1277800"/>
            <a:ext cx="85206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 u="sng">
                <a:solidFill>
                  <a:schemeClr val="hlink"/>
                </a:solidFill>
                <a:hlinkClick r:id="rId3"/>
              </a:rPr>
              <a:t>Genre</a:t>
            </a:r>
            <a:r>
              <a:rPr b="1" lang="en-GB"/>
              <a:t> </a:t>
            </a:r>
            <a:r>
              <a:rPr lang="en-GB">
                <a:solidFill>
                  <a:srgbClr val="333333"/>
                </a:solidFill>
                <a:highlight>
                  <a:srgbClr val="FFFFFF"/>
                </a:highlight>
              </a:rPr>
              <a:t>a particular type of writing, movies, music etc, which has certain features that all examples of this type share. 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-GB">
                <a:solidFill>
                  <a:srgbClr val="333333"/>
                </a:solidFill>
                <a:highlight>
                  <a:srgbClr val="FFFFFF"/>
                </a:highlight>
              </a:rPr>
              <a:t>particular type of writing 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-GB">
                <a:solidFill>
                  <a:srgbClr val="333333"/>
                </a:solidFill>
                <a:highlight>
                  <a:srgbClr val="FFFFFF"/>
                </a:highlight>
              </a:rPr>
              <a:t>which has certain features 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○"/>
            </a:pPr>
            <a:r>
              <a:rPr lang="en-GB" sz="1800">
                <a:solidFill>
                  <a:srgbClr val="333333"/>
                </a:solidFill>
                <a:highlight>
                  <a:srgbClr val="FFFFFF"/>
                </a:highlight>
              </a:rPr>
              <a:t>that all writing of this type share </a:t>
            </a:r>
            <a:endParaRPr sz="18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Genre</a:t>
            </a:r>
            <a:endParaRPr/>
          </a:p>
        </p:txBody>
      </p:sp>
      <p:sp>
        <p:nvSpPr>
          <p:cNvPr id="75" name="Google Shape;75;p15"/>
          <p:cNvSpPr txBox="1"/>
          <p:nvPr>
            <p:ph idx="4294967295" type="body"/>
          </p:nvPr>
        </p:nvSpPr>
        <p:spPr>
          <a:xfrm>
            <a:off x="311700" y="1277800"/>
            <a:ext cx="85206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/>
              <a:t>Genre </a:t>
            </a:r>
            <a:r>
              <a:rPr lang="en-GB">
                <a:solidFill>
                  <a:srgbClr val="333333"/>
                </a:solidFill>
                <a:highlight>
                  <a:srgbClr val="FFFFFF"/>
                </a:highlight>
              </a:rPr>
              <a:t>a particular type of writing, movies, music etc, which has certain features that all examples of this type share.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Genre </a:t>
            </a:r>
            <a:endParaRPr/>
          </a:p>
        </p:txBody>
      </p:sp>
      <p:sp>
        <p:nvSpPr>
          <p:cNvPr id="81" name="Google Shape;81;p16"/>
          <p:cNvSpPr txBox="1"/>
          <p:nvPr>
            <p:ph idx="4294967295" type="body"/>
          </p:nvPr>
        </p:nvSpPr>
        <p:spPr>
          <a:xfrm>
            <a:off x="311700" y="1277800"/>
            <a:ext cx="85206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/>
              <a:t>Genre </a:t>
            </a:r>
            <a:r>
              <a:rPr lang="en-GB">
                <a:solidFill>
                  <a:srgbClr val="333333"/>
                </a:solidFill>
                <a:highlight>
                  <a:srgbClr val="FFFFFF"/>
                </a:highlight>
              </a:rPr>
              <a:t>a particular type of writing, movies, music etc, which has certain features that all examples of this type share. </a:t>
            </a:r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834425" y="2306500"/>
            <a:ext cx="2179500" cy="2401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MOVIES</a:t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action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comedy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thriller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romance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fantasy 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biopic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Genre </a:t>
            </a:r>
            <a:endParaRPr/>
          </a:p>
        </p:txBody>
      </p:sp>
      <p:sp>
        <p:nvSpPr>
          <p:cNvPr id="88" name="Google Shape;88;p17"/>
          <p:cNvSpPr txBox="1"/>
          <p:nvPr>
            <p:ph idx="4294967295" type="body"/>
          </p:nvPr>
        </p:nvSpPr>
        <p:spPr>
          <a:xfrm>
            <a:off x="311700" y="1277800"/>
            <a:ext cx="85206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/>
              <a:t>Genre </a:t>
            </a:r>
            <a:r>
              <a:rPr lang="en-GB">
                <a:solidFill>
                  <a:srgbClr val="333333"/>
                </a:solidFill>
                <a:highlight>
                  <a:srgbClr val="FFFFFF"/>
                </a:highlight>
              </a:rPr>
              <a:t>a particular type of writing, movies, music etc, which has certain features that all examples of this type share. </a:t>
            </a:r>
            <a:endParaRPr/>
          </a:p>
        </p:txBody>
      </p:sp>
      <p:sp>
        <p:nvSpPr>
          <p:cNvPr id="89" name="Google Shape;89;p17"/>
          <p:cNvSpPr txBox="1"/>
          <p:nvPr/>
        </p:nvSpPr>
        <p:spPr>
          <a:xfrm>
            <a:off x="834425" y="2306500"/>
            <a:ext cx="2179500" cy="2401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MOVIES</a:t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action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comedy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thriller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romance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fantasy 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biopic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3482250" y="2306500"/>
            <a:ext cx="2179500" cy="2401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MUSIC</a:t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jazz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pop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classical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Carnatic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Hindustani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metal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idx="4294967295" type="title"/>
          </p:nvPr>
        </p:nvSpPr>
        <p:spPr>
          <a:xfrm>
            <a:off x="311700" y="24795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Genre </a:t>
            </a:r>
            <a:endParaRPr/>
          </a:p>
        </p:txBody>
      </p:sp>
      <p:sp>
        <p:nvSpPr>
          <p:cNvPr id="96" name="Google Shape;96;p18"/>
          <p:cNvSpPr txBox="1"/>
          <p:nvPr>
            <p:ph idx="4294967295" type="body"/>
          </p:nvPr>
        </p:nvSpPr>
        <p:spPr>
          <a:xfrm>
            <a:off x="311700" y="1153250"/>
            <a:ext cx="85206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/>
              <a:t>Genre </a:t>
            </a:r>
            <a:r>
              <a:rPr lang="en-GB">
                <a:solidFill>
                  <a:srgbClr val="333333"/>
                </a:solidFill>
                <a:highlight>
                  <a:srgbClr val="FFFFFF"/>
                </a:highlight>
              </a:rPr>
              <a:t>a particular type of writing, movies, music etc, which has certain features that all examples of this type share. 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834425" y="2181950"/>
            <a:ext cx="2179500" cy="2401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MOVIES</a:t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action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comedy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thriller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romance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fantasy 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biopic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3482250" y="2181950"/>
            <a:ext cx="2179500" cy="2401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MUSIC</a:t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jazz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pop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classical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Carnatic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Hindustani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metal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6130075" y="2181950"/>
            <a:ext cx="2179500" cy="2401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WRITING</a:t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science fiction</a:t>
            </a:r>
            <a:endParaRPr sz="17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biography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graphic novel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mystery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historical fiction</a:t>
            </a:r>
            <a:endParaRPr sz="145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fantasy</a:t>
            </a: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Genre is ONE way to classify books. </a:t>
            </a:r>
            <a:endParaRPr/>
          </a:p>
        </p:txBody>
      </p:sp>
      <p:sp>
        <p:nvSpPr>
          <p:cNvPr id="105" name="Google Shape;105;p19"/>
          <p:cNvSpPr txBox="1"/>
          <p:nvPr>
            <p:ph idx="4294967295" type="body"/>
          </p:nvPr>
        </p:nvSpPr>
        <p:spPr>
          <a:xfrm>
            <a:off x="311700" y="1477050"/>
            <a:ext cx="85206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Books can be classified in many ways. </a:t>
            </a:r>
            <a:r>
              <a:rPr b="1" lang="en-GB"/>
              <a:t>Genre</a:t>
            </a:r>
            <a:r>
              <a:rPr lang="en-GB"/>
              <a:t> is just one way to do it.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Other ways can use: 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alphabetical order of title or author name,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size,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themes in the book,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language,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popularity, or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even colours!  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idx="4294967295" type="title"/>
          </p:nvPr>
        </p:nvSpPr>
        <p:spPr>
          <a:xfrm>
            <a:off x="311700" y="1347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Genre ≠ Theme </a:t>
            </a:r>
            <a:endParaRPr/>
          </a:p>
        </p:txBody>
      </p:sp>
      <p:sp>
        <p:nvSpPr>
          <p:cNvPr id="111" name="Google Shape;111;p20"/>
          <p:cNvSpPr txBox="1"/>
          <p:nvPr>
            <p:ph idx="4294967295" type="body"/>
          </p:nvPr>
        </p:nvSpPr>
        <p:spPr>
          <a:xfrm>
            <a:off x="311700" y="868200"/>
            <a:ext cx="8520600" cy="3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A horror story can have the theme of love (the lovers may visit a grave for a date and </a:t>
            </a:r>
            <a:r>
              <a:rPr lang="en-GB" sz="1900"/>
              <a:t>something</a:t>
            </a:r>
            <a:r>
              <a:rPr lang="en-GB" sz="1900"/>
              <a:t> sinister may happen there) </a:t>
            </a:r>
            <a:endParaRPr sz="1900"/>
          </a:p>
          <a:p>
            <a:pPr indent="0" lvl="0" marL="4114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AND</a:t>
            </a:r>
            <a:endParaRPr sz="1900"/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A romantic novel can have the theme of love (two people fall in love and eventually get married) </a:t>
            </a:r>
            <a:endParaRPr sz="1900"/>
          </a:p>
          <a:p>
            <a:pPr indent="0" lvl="0" marL="4114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900"/>
              <a:t>AND</a:t>
            </a:r>
            <a:endParaRPr sz="1900"/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A comedy can have the theme of love (romantic comedy - few obstacles on their way, lots of jokes and funny situations, followed by a happy ending) 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The Three Main Genres in Writing</a:t>
            </a:r>
            <a:endParaRPr/>
          </a:p>
        </p:txBody>
      </p:sp>
      <p:sp>
        <p:nvSpPr>
          <p:cNvPr id="117" name="Google Shape;117;p21"/>
          <p:cNvSpPr txBox="1"/>
          <p:nvPr>
            <p:ph idx="4294967295" type="body"/>
          </p:nvPr>
        </p:nvSpPr>
        <p:spPr>
          <a:xfrm>
            <a:off x="311700" y="1319375"/>
            <a:ext cx="85206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Poetry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Drama / Play - contains dialogues and stage directions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Prose - has complete sentences and is organized into paragraphs </a:t>
            </a:r>
            <a:endParaRPr sz="2000"/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eriod"/>
            </a:pPr>
            <a:r>
              <a:rPr lang="en-GB" sz="2000"/>
              <a:t>Fiction - literature with imaginary events and people</a:t>
            </a:r>
            <a:endParaRPr sz="2000"/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eriod"/>
            </a:pPr>
            <a:r>
              <a:rPr lang="en-GB" sz="2000"/>
              <a:t>Nonfiction - writing about something </a:t>
            </a:r>
            <a:r>
              <a:rPr lang="en-GB" sz="2000"/>
              <a:t>that is factual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idx="4294967295" type="title"/>
          </p:nvPr>
        </p:nvSpPr>
        <p:spPr>
          <a:xfrm>
            <a:off x="311700" y="372500"/>
            <a:ext cx="852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An Important Aside</a:t>
            </a:r>
            <a:endParaRPr/>
          </a:p>
        </p:txBody>
      </p:sp>
      <p:sp>
        <p:nvSpPr>
          <p:cNvPr id="123" name="Google Shape;123;p22"/>
          <p:cNvSpPr txBox="1"/>
          <p:nvPr>
            <p:ph idx="4294967295" type="body"/>
          </p:nvPr>
        </p:nvSpPr>
        <p:spPr>
          <a:xfrm>
            <a:off x="311700" y="1019000"/>
            <a:ext cx="85206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N</a:t>
            </a:r>
            <a:r>
              <a:rPr lang="en-GB" sz="1600"/>
              <a:t>onfiction - writing about something that is factual. 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This does not mean everything in nonfiction is correct and true. 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In the words of Joe Sutliff Sanders, 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the author of </a:t>
            </a:r>
            <a:r>
              <a:rPr i="1" lang="en-GB" sz="1600"/>
              <a:t>Literature of Questions: Nonfiction for the Critical Child</a:t>
            </a:r>
            <a:r>
              <a:rPr lang="en-GB" sz="1600"/>
              <a:t>, 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“Nonfiction is written by human beings. Imperfections, mistakes, and bias are inevitable, which means that insofar as it is ever a literature of facts, it is a literature of facts laced with error.” 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idx="4294967295" type="title"/>
          </p:nvPr>
        </p:nvSpPr>
        <p:spPr>
          <a:xfrm>
            <a:off x="311700" y="379735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Each of these have further subtypes. </a:t>
            </a:r>
            <a:endParaRPr/>
          </a:p>
        </p:txBody>
      </p:sp>
      <p:sp>
        <p:nvSpPr>
          <p:cNvPr id="129" name="Google Shape;129;p23"/>
          <p:cNvSpPr txBox="1"/>
          <p:nvPr>
            <p:ph idx="4294967295" type="body"/>
          </p:nvPr>
        </p:nvSpPr>
        <p:spPr>
          <a:xfrm>
            <a:off x="311700" y="298150"/>
            <a:ext cx="85206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Poetry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Drama / Play - contains dialogues and stage directions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Prose - has complete sentences and is organized into paragraphs </a:t>
            </a:r>
            <a:endParaRPr sz="2000"/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eriod"/>
            </a:pPr>
            <a:r>
              <a:rPr lang="en-GB" sz="2000"/>
              <a:t>Fiction - literature with imaginary events and people</a:t>
            </a:r>
            <a:endParaRPr sz="2000"/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eriod"/>
            </a:pPr>
            <a:r>
              <a:rPr lang="en-GB" sz="2000"/>
              <a:t>Nonfiction - writing about something that is factual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413" y="152400"/>
            <a:ext cx="781518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4"/>
          <p:cNvSpPr/>
          <p:nvPr/>
        </p:nvSpPr>
        <p:spPr>
          <a:xfrm>
            <a:off x="8479600" y="4635375"/>
            <a:ext cx="352500" cy="35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idx="4294967295" type="title"/>
          </p:nvPr>
        </p:nvSpPr>
        <p:spPr>
          <a:xfrm>
            <a:off x="311700" y="199475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Can a piece of writing belong to multiple genres?</a:t>
            </a:r>
            <a:endParaRPr/>
          </a:p>
        </p:txBody>
      </p:sp>
      <p:sp>
        <p:nvSpPr>
          <p:cNvPr id="141" name="Google Shape;141;p25"/>
          <p:cNvSpPr txBox="1"/>
          <p:nvPr>
            <p:ph idx="4294967295" type="body"/>
          </p:nvPr>
        </p:nvSpPr>
        <p:spPr>
          <a:xfrm>
            <a:off x="311700" y="999500"/>
            <a:ext cx="8520600" cy="24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 sz="2400"/>
              <a:t>YES!</a:t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GB"/>
              <a:t>For example, </a:t>
            </a:r>
            <a:r>
              <a:rPr i="1" lang="en-GB"/>
              <a:t>Charlie and the Chocolate Factory</a:t>
            </a:r>
            <a:r>
              <a:rPr lang="en-GB"/>
              <a:t> can be classified as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Children's literature and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Fantasy </a:t>
            </a:r>
            <a:endParaRPr/>
          </a:p>
        </p:txBody>
      </p:sp>
      <p:sp>
        <p:nvSpPr>
          <p:cNvPr id="142" name="Google Shape;142;p25"/>
          <p:cNvSpPr txBox="1"/>
          <p:nvPr>
            <p:ph idx="4294967295" type="title"/>
          </p:nvPr>
        </p:nvSpPr>
        <p:spPr>
          <a:xfrm>
            <a:off x="311700" y="3471425"/>
            <a:ext cx="852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Every library makes its own rules to decide where to place a book like </a:t>
            </a:r>
            <a:r>
              <a:rPr i="1" lang="en-GB"/>
              <a:t>Charlie and the Chocolate Factory.</a:t>
            </a:r>
            <a:endParaRPr i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idx="4294967295" type="title"/>
          </p:nvPr>
        </p:nvSpPr>
        <p:spPr>
          <a:xfrm>
            <a:off x="311700" y="372500"/>
            <a:ext cx="852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In our library,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How do you identify the genre of a book?</a:t>
            </a:r>
            <a:endParaRPr/>
          </a:p>
        </p:txBody>
      </p:sp>
      <p:sp>
        <p:nvSpPr>
          <p:cNvPr id="153" name="Google Shape;153;p27"/>
          <p:cNvSpPr txBox="1"/>
          <p:nvPr>
            <p:ph idx="4294967295" type="body"/>
          </p:nvPr>
        </p:nvSpPr>
        <p:spPr>
          <a:xfrm>
            <a:off x="311700" y="1294475"/>
            <a:ext cx="8520600" cy="3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900"/>
              <a:t>The easy part is to differentiate among the main genres.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AutoNum type="arabicPeriod"/>
            </a:pPr>
            <a:r>
              <a:rPr lang="en-GB" sz="1900"/>
              <a:t>Poetry 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-GB" sz="1900"/>
              <a:t>Drama / Play - contains dialogues and stage directions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-GB" sz="1900"/>
              <a:t>Prose - has complete sentences and is organized into paragraphs </a:t>
            </a:r>
            <a:endParaRPr sz="1900"/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lphaLcPeriod"/>
            </a:pPr>
            <a:r>
              <a:rPr lang="en-GB" sz="1900"/>
              <a:t>Fiction - literature with imaginary events and people</a:t>
            </a:r>
            <a:endParaRPr sz="1900"/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lphaLcPeriod"/>
            </a:pPr>
            <a:r>
              <a:rPr lang="en-GB" sz="1900"/>
              <a:t>Nonfiction - writing about something that is factual 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idx="4294967295"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To be more precise about genre </a:t>
            </a:r>
            <a:endParaRPr/>
          </a:p>
        </p:txBody>
      </p:sp>
      <p:sp>
        <p:nvSpPr>
          <p:cNvPr id="159" name="Google Shape;159;p28"/>
          <p:cNvSpPr txBox="1"/>
          <p:nvPr>
            <p:ph idx="4294967295" type="body"/>
          </p:nvPr>
        </p:nvSpPr>
        <p:spPr>
          <a:xfrm>
            <a:off x="311700" y="1468825"/>
            <a:ext cx="8520600" cy="3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For example, to know whether a book is historical fiction or realistic fiction; or if it is a dystopian novel or a science fiction novel, you need to know </a:t>
            </a:r>
            <a:r>
              <a:rPr b="1" lang="en-GB"/>
              <a:t>TWO</a:t>
            </a:r>
            <a:r>
              <a:rPr lang="en-GB"/>
              <a:t> things: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book itself (the blurb is sometimes enough)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Characterization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Setting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Plotline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defining characteristics of the genres in question </a:t>
            </a:r>
            <a:endParaRPr/>
          </a:p>
          <a:p>
            <a:pPr indent="0" lvl="0" marL="457200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GB"/>
              <a:t>To be continued . . </a:t>
            </a:r>
            <a:r>
              <a:rPr lang="en-GB"/>
              <a:t>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60" name="Google Shape;160;p28"/>
          <p:cNvSpPr txBox="1"/>
          <p:nvPr/>
        </p:nvSpPr>
        <p:spPr>
          <a:xfrm>
            <a:off x="2555475" y="4635375"/>
            <a:ext cx="3711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Source Code Pro"/>
                <a:ea typeface="Source Code Pro"/>
                <a:cs typeface="Source Code Pro"/>
                <a:sym typeface="Source Code Pro"/>
              </a:rPr>
              <a:t>Adapted from the work of Glenn Powers, CTL 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6563250" y="4635375"/>
            <a:ext cx="2268900" cy="35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