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embeddedFontLst>
    <p:embeddedFont>
      <p:font typeface="Source Code Pro"/>
      <p:regular r:id="rId32"/>
      <p:bold r:id="rId33"/>
      <p:italic r:id="rId34"/>
      <p:boldItalic r:id="rId35"/>
    </p:embeddedFont>
    <p:embeddedFont>
      <p:font typeface="Oswald"/>
      <p:regular r:id="rId36"/>
      <p:bold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SourceCodePro-bold.fntdata"/><Relationship Id="rId10" Type="http://schemas.openxmlformats.org/officeDocument/2006/relationships/slide" Target="slides/slide5.xml"/><Relationship Id="rId32" Type="http://schemas.openxmlformats.org/officeDocument/2006/relationships/font" Target="fonts/SourceCodePro-regular.fntdata"/><Relationship Id="rId13" Type="http://schemas.openxmlformats.org/officeDocument/2006/relationships/slide" Target="slides/slide8.xml"/><Relationship Id="rId35" Type="http://schemas.openxmlformats.org/officeDocument/2006/relationships/font" Target="fonts/SourceCodePro-boldItalic.fntdata"/><Relationship Id="rId12" Type="http://schemas.openxmlformats.org/officeDocument/2006/relationships/slide" Target="slides/slide7.xml"/><Relationship Id="rId34" Type="http://schemas.openxmlformats.org/officeDocument/2006/relationships/font" Target="fonts/SourceCodePro-italic.fntdata"/><Relationship Id="rId15" Type="http://schemas.openxmlformats.org/officeDocument/2006/relationships/slide" Target="slides/slide10.xml"/><Relationship Id="rId37" Type="http://schemas.openxmlformats.org/officeDocument/2006/relationships/font" Target="fonts/Oswald-bold.fntdata"/><Relationship Id="rId14" Type="http://schemas.openxmlformats.org/officeDocument/2006/relationships/slide" Target="slides/slide9.xml"/><Relationship Id="rId36" Type="http://schemas.openxmlformats.org/officeDocument/2006/relationships/font" Target="fonts/Oswald-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2e95f420152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2e95f420152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p2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 name="Google Shape;72;p2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2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 name="Google Shape;90;p2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2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ea1b72992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g2ea1b72992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ea1b72992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 name="Google Shape;111;g2ea1b729920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p2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3" name="Google Shape;123;p2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2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p2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76a9511b33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g276a9511b33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p2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ea4585d936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g2ea4585d936_0_1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ea4585d936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g2ea4585d936_0_1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p2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76a9511b33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g276a9511b33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2" name="Google Shape;182;p2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76a9511b33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276a9511b33_0_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 name="Google Shape;196;p2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76a9511b33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 name="Google Shape;203;g276a9511b33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 name="Google Shape;210;p2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p2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 name="Google Shape;222;p2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2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4" name="Google Shape;14;p2"/>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2" name="Google Shape;22;p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7" name="Google Shape;27;p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6" name="Google Shape;36;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11700" y="1618204"/>
            <a:ext cx="2808000" cy="2950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9" name="Shape 39"/>
        <p:cNvGrpSpPr/>
        <p:nvPr/>
      </p:nvGrpSpPr>
      <p:grpSpPr>
        <a:xfrm>
          <a:off x="0" y="0"/>
          <a:ext cx="0" cy="0"/>
          <a:chOff x="0" y="0"/>
          <a:chExt cx="0" cy="0"/>
        </a:xfrm>
      </p:grpSpPr>
      <p:sp>
        <p:nvSpPr>
          <p:cNvPr id="40" name="Google Shape;40;p8"/>
          <p:cNvSpPr txBox="1"/>
          <p:nvPr>
            <p:ph type="title"/>
          </p:nvPr>
        </p:nvSpPr>
        <p:spPr>
          <a:xfrm>
            <a:off x="490250" y="528900"/>
            <a:ext cx="5678100" cy="40857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2" name="Shape 42"/>
        <p:cNvGrpSpPr/>
        <p:nvPr/>
      </p:nvGrpSpPr>
      <p:grpSpPr>
        <a:xfrm>
          <a:off x="0" y="0"/>
          <a:ext cx="0" cy="0"/>
          <a:chOff x="0" y="0"/>
          <a:chExt cx="0" cy="0"/>
        </a:xfrm>
      </p:grpSpPr>
      <p:sp>
        <p:nvSpPr>
          <p:cNvPr id="43" name="Google Shape;43;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5" name="Google Shape;45;p9"/>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6" name="Google Shape;46;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cxnSp>
        <p:nvCxnSpPr>
          <p:cNvPr id="53" name="Google Shape;53;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4" name="Google Shape;54;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5" name="Google Shape;55;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hyperlink" Target="https://www.teachingtenets.com/" TargetMode="Externa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GB"/>
              <a:t>‹#›</a:t>
            </a:fld>
            <a:endParaRPr/>
          </a:p>
        </p:txBody>
      </p:sp>
      <p:sp>
        <p:nvSpPr>
          <p:cNvPr id="9" name="Google Shape;9;p1"/>
          <p:cNvSpPr txBox="1"/>
          <p:nvPr/>
        </p:nvSpPr>
        <p:spPr>
          <a:xfrm>
            <a:off x="6577575" y="4568725"/>
            <a:ext cx="2315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900">
                <a:solidFill>
                  <a:schemeClr val="dk2"/>
                </a:solidFill>
                <a:latin typeface="Source Code Pro"/>
                <a:ea typeface="Source Code Pro"/>
                <a:cs typeface="Source Code Pro"/>
                <a:sym typeface="Source Code Pro"/>
              </a:rPr>
              <a:t>Aishwarya M. </a:t>
            </a:r>
            <a:endParaRPr sz="9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en-GB" sz="900" u="sng">
                <a:solidFill>
                  <a:schemeClr val="hlink"/>
                </a:solidFill>
                <a:latin typeface="Source Code Pro"/>
                <a:ea typeface="Source Code Pro"/>
                <a:cs typeface="Source Code Pro"/>
                <a:sym typeface="Source Code Pro"/>
                <a:hlinkClick r:id="rId1"/>
              </a:rPr>
              <a:t>https://www.teachingtenets.com/</a:t>
            </a:r>
            <a:r>
              <a:rPr lang="en-GB" sz="900">
                <a:solidFill>
                  <a:schemeClr val="dk2"/>
                </a:solidFill>
                <a:latin typeface="Source Code Pro"/>
                <a:ea typeface="Source Code Pro"/>
                <a:cs typeface="Source Code Pro"/>
                <a:sym typeface="Source Code Pro"/>
              </a:rPr>
              <a:t> </a:t>
            </a:r>
            <a:endParaRPr sz="900">
              <a:solidFill>
                <a:schemeClr val="dk2"/>
              </a:solidFill>
              <a:latin typeface="Source Code Pro"/>
              <a:ea typeface="Source Code Pro"/>
              <a:cs typeface="Source Code Pro"/>
              <a:sym typeface="Source Code Pro"/>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hyperlink" Target="https://www.youtube.com/watch?v=eHOc-4D7MjY" TargetMode="External"/><Relationship Id="rId4" Type="http://schemas.openxmlformats.org/officeDocument/2006/relationships/hyperlink" Target="https://www.youtube.com/watch?v=JfbxcD6biOk" TargetMode="External"/><Relationship Id="rId5" Type="http://schemas.openxmlformats.org/officeDocument/2006/relationships/hyperlink" Target="https://www.youtube.com/watch?v=k67ErU7SeIE" TargetMode="External"/><Relationship Id="rId6" Type="http://schemas.openxmlformats.org/officeDocument/2006/relationships/hyperlink" Target="https://www.youtube.com/watch?v=1c0hDs-OK9U"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hyperlink" Target="https://www.youtube.com/watch?v=VVY3do673Zc" TargetMode="External"/><Relationship Id="rId4" Type="http://schemas.openxmlformats.org/officeDocument/2006/relationships/hyperlink" Target="https://www.youtube.com/watch?v=YjMSttRJrhA" TargetMode="External"/><Relationship Id="rId5" Type="http://schemas.openxmlformats.org/officeDocument/2006/relationships/hyperlink" Target="https://www.youtube.com/watch?v=03-KVRmd3xo"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t>Lesson 3</a:t>
            </a:r>
            <a:endParaRPr/>
          </a:p>
          <a:p>
            <a:pPr indent="0" lvl="0" marL="0" rtl="0" algn="ctr">
              <a:spcBef>
                <a:spcPts val="0"/>
              </a:spcBef>
              <a:spcAft>
                <a:spcPts val="0"/>
              </a:spcAft>
              <a:buNone/>
            </a:pPr>
            <a:r>
              <a:rPr lang="en-GB"/>
              <a:t>Realistic Fiction vs. Fantasy vs. Historical Fiction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ph idx="4294967295" type="title"/>
          </p:nvPr>
        </p:nvSpPr>
        <p:spPr>
          <a:xfrm>
            <a:off x="311700" y="343463"/>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Fiction </a:t>
            </a:r>
            <a:endParaRPr/>
          </a:p>
        </p:txBody>
      </p:sp>
      <p:sp>
        <p:nvSpPr>
          <p:cNvPr id="69" name="Google Shape;69;p14"/>
          <p:cNvSpPr txBox="1"/>
          <p:nvPr>
            <p:ph idx="4294967295" type="body"/>
          </p:nvPr>
        </p:nvSpPr>
        <p:spPr>
          <a:xfrm>
            <a:off x="311700" y="1265438"/>
            <a:ext cx="8520600" cy="353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b="1" lang="en-GB"/>
              <a:t>Fiction</a:t>
            </a:r>
            <a:r>
              <a:rPr lang="en-GB"/>
              <a:t> is literature with imaginary events and people. </a:t>
            </a:r>
            <a:endParaRPr/>
          </a:p>
          <a:p>
            <a:pPr indent="-342900" lvl="0" marL="457200" rtl="0" algn="l">
              <a:lnSpc>
                <a:spcPct val="115000"/>
              </a:lnSpc>
              <a:spcBef>
                <a:spcPts val="1600"/>
              </a:spcBef>
              <a:spcAft>
                <a:spcPts val="0"/>
              </a:spcAft>
              <a:buSzPts val="1800"/>
              <a:buChar char="●"/>
            </a:pPr>
            <a:r>
              <a:rPr lang="en-GB"/>
              <a:t>However imaginary these events and people are, fiction is often inspired by reality. </a:t>
            </a:r>
            <a:endParaRPr/>
          </a:p>
          <a:p>
            <a:pPr indent="-342900" lvl="0" marL="457200" rtl="0" algn="l">
              <a:lnSpc>
                <a:spcPct val="115000"/>
              </a:lnSpc>
              <a:spcBef>
                <a:spcPts val="0"/>
              </a:spcBef>
              <a:spcAft>
                <a:spcPts val="0"/>
              </a:spcAft>
              <a:buSzPts val="1800"/>
              <a:buChar char="●"/>
            </a:pPr>
            <a:r>
              <a:rPr lang="en-GB"/>
              <a:t>After all, the creators of fiction are all human in the real world and are constantly drawing from their observations and experiences. </a:t>
            </a:r>
            <a:endParaRPr/>
          </a:p>
          <a:p>
            <a:pPr indent="-342900" lvl="0" marL="457200" rtl="0" algn="l">
              <a:lnSpc>
                <a:spcPct val="115000"/>
              </a:lnSpc>
              <a:spcBef>
                <a:spcPts val="0"/>
              </a:spcBef>
              <a:spcAft>
                <a:spcPts val="0"/>
              </a:spcAft>
              <a:buSzPts val="1800"/>
              <a:buChar char="●"/>
            </a:pPr>
            <a:r>
              <a:rPr lang="en-GB"/>
              <a:t>Even when humans are flying and animals are talking (Fantasy), the themes are so relatable to us because it is still a version of human reality even if it’s in a different context.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
                                            <p:txEl>
                                              <p:pRg end="0" st="0"/>
                                            </p:txEl>
                                          </p:spTgt>
                                        </p:tgtEl>
                                        <p:attrNameLst>
                                          <p:attrName>style.visibility</p:attrName>
                                        </p:attrNameLst>
                                      </p:cBhvr>
                                      <p:to>
                                        <p:strVal val="visible"/>
                                      </p:to>
                                    </p:set>
                                    <p:animEffect filter="fade" transition="in">
                                      <p:cBhvr>
                                        <p:cTn dur="1000"/>
                                        <p:tgtEl>
                                          <p:spTgt spid="6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
                                            <p:txEl>
                                              <p:pRg end="1" st="1"/>
                                            </p:txEl>
                                          </p:spTgt>
                                        </p:tgtEl>
                                        <p:attrNameLst>
                                          <p:attrName>style.visibility</p:attrName>
                                        </p:attrNameLst>
                                      </p:cBhvr>
                                      <p:to>
                                        <p:strVal val="visible"/>
                                      </p:to>
                                    </p:set>
                                    <p:animEffect filter="fade" transition="in">
                                      <p:cBhvr>
                                        <p:cTn dur="1000"/>
                                        <p:tgtEl>
                                          <p:spTgt spid="6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
                                            <p:txEl>
                                              <p:pRg end="2" st="2"/>
                                            </p:txEl>
                                          </p:spTgt>
                                        </p:tgtEl>
                                        <p:attrNameLst>
                                          <p:attrName>style.visibility</p:attrName>
                                        </p:attrNameLst>
                                      </p:cBhvr>
                                      <p:to>
                                        <p:strVal val="visible"/>
                                      </p:to>
                                    </p:set>
                                    <p:animEffect filter="fade" transition="in">
                                      <p:cBhvr>
                                        <p:cTn dur="1000"/>
                                        <p:tgtEl>
                                          <p:spTgt spid="6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
                                            <p:txEl>
                                              <p:pRg end="3" st="3"/>
                                            </p:txEl>
                                          </p:spTgt>
                                        </p:tgtEl>
                                        <p:attrNameLst>
                                          <p:attrName>style.visibility</p:attrName>
                                        </p:attrNameLst>
                                      </p:cBhvr>
                                      <p:to>
                                        <p:strVal val="visible"/>
                                      </p:to>
                                    </p:set>
                                    <p:animEffect filter="fade" transition="in">
                                      <p:cBhvr>
                                        <p:cTn dur="1000"/>
                                        <p:tgtEl>
                                          <p:spTgt spid="69">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idx="4294967295" type="body"/>
          </p:nvPr>
        </p:nvSpPr>
        <p:spPr>
          <a:xfrm>
            <a:off x="311700" y="482275"/>
            <a:ext cx="8520600" cy="4617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SzPts val="1800"/>
              <a:buChar char="●"/>
            </a:pPr>
            <a:r>
              <a:rPr lang="en-GB"/>
              <a:t>All fiction is imaginary. </a:t>
            </a:r>
            <a:endParaRPr/>
          </a:p>
        </p:txBody>
      </p:sp>
      <p:sp>
        <p:nvSpPr>
          <p:cNvPr id="75" name="Google Shape;75;p15"/>
          <p:cNvSpPr/>
          <p:nvPr/>
        </p:nvSpPr>
        <p:spPr>
          <a:xfrm>
            <a:off x="2341350" y="1994025"/>
            <a:ext cx="4461300" cy="27696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GB" sz="3000"/>
              <a:t>f</a:t>
            </a:r>
            <a:r>
              <a:rPr b="0" i="0" lang="en-GB" sz="3000" u="none" cap="none" strike="noStrike">
                <a:solidFill>
                  <a:srgbClr val="000000"/>
                </a:solidFill>
                <a:latin typeface="Arial"/>
                <a:ea typeface="Arial"/>
                <a:cs typeface="Arial"/>
                <a:sym typeface="Arial"/>
              </a:rPr>
              <a:t>iction</a:t>
            </a:r>
            <a:endParaRPr b="0" i="0" sz="3000" u="none" cap="none" strike="noStrike">
              <a:solidFill>
                <a:srgbClr val="000000"/>
              </a:solidFill>
              <a:latin typeface="Arial"/>
              <a:ea typeface="Arial"/>
              <a:cs typeface="Arial"/>
              <a:sym typeface="Arial"/>
            </a:endParaRPr>
          </a:p>
        </p:txBody>
      </p:sp>
      <p:sp>
        <p:nvSpPr>
          <p:cNvPr id="76" name="Google Shape;76;p15"/>
          <p:cNvSpPr/>
          <p:nvPr/>
        </p:nvSpPr>
        <p:spPr>
          <a:xfrm>
            <a:off x="4639775" y="2580225"/>
            <a:ext cx="1760100" cy="1487100"/>
          </a:xfrm>
          <a:prstGeom prst="ellipse">
            <a:avLst/>
          </a:prstGeom>
          <a:solidFill>
            <a:srgbClr val="6666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GB" sz="2400"/>
              <a:t>b</a:t>
            </a:r>
            <a:r>
              <a:rPr b="0" i="0" lang="en-GB" sz="2400" u="none" cap="none" strike="noStrike">
                <a:solidFill>
                  <a:srgbClr val="000000"/>
                </a:solidFill>
                <a:latin typeface="Arial"/>
                <a:ea typeface="Arial"/>
                <a:cs typeface="Arial"/>
                <a:sym typeface="Arial"/>
              </a:rPr>
              <a:t>ased on true stories </a:t>
            </a:r>
            <a:endParaRPr b="0" i="0" sz="2400" u="none" cap="none" strike="noStrike">
              <a:solidFill>
                <a:srgbClr val="000000"/>
              </a:solidFill>
              <a:latin typeface="Arial"/>
              <a:ea typeface="Arial"/>
              <a:cs typeface="Arial"/>
              <a:sym typeface="Arial"/>
            </a:endParaRPr>
          </a:p>
        </p:txBody>
      </p:sp>
      <p:sp>
        <p:nvSpPr>
          <p:cNvPr id="77" name="Google Shape;77;p15"/>
          <p:cNvSpPr txBox="1"/>
          <p:nvPr>
            <p:ph idx="4294967295" type="body"/>
          </p:nvPr>
        </p:nvSpPr>
        <p:spPr>
          <a:xfrm>
            <a:off x="311700" y="1424250"/>
            <a:ext cx="8520600" cy="4617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SzPts val="1800"/>
              <a:buChar char="●"/>
            </a:pPr>
            <a:r>
              <a:rPr lang="en-GB"/>
              <a:t>Some fiction is based on true stories. </a:t>
            </a:r>
            <a:endParaRPr/>
          </a:p>
        </p:txBody>
      </p:sp>
      <p:sp>
        <p:nvSpPr>
          <p:cNvPr id="78" name="Google Shape;78;p15"/>
          <p:cNvSpPr txBox="1"/>
          <p:nvPr>
            <p:ph idx="4294967295" type="body"/>
          </p:nvPr>
        </p:nvSpPr>
        <p:spPr>
          <a:xfrm>
            <a:off x="311700" y="793963"/>
            <a:ext cx="8520600" cy="7803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SzPts val="1800"/>
              <a:buChar char="●"/>
            </a:pPr>
            <a:r>
              <a:rPr lang="en-GB"/>
              <a:t>All fiction may be inspired by reality (in one way or another).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idx="4294967295" type="title"/>
          </p:nvPr>
        </p:nvSpPr>
        <p:spPr>
          <a:xfrm>
            <a:off x="311700" y="208800"/>
            <a:ext cx="8520600" cy="609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When fiction is </a:t>
            </a:r>
            <a:r>
              <a:rPr lang="en-GB" u="sng"/>
              <a:t>not based on true stories</a:t>
            </a:r>
            <a:r>
              <a:rPr lang="en-GB"/>
              <a:t>, </a:t>
            </a:r>
            <a:endParaRPr/>
          </a:p>
        </p:txBody>
      </p:sp>
      <p:sp>
        <p:nvSpPr>
          <p:cNvPr id="84" name="Google Shape;84;p16"/>
          <p:cNvSpPr txBox="1"/>
          <p:nvPr>
            <p:ph idx="4294967295" type="body"/>
          </p:nvPr>
        </p:nvSpPr>
        <p:spPr>
          <a:xfrm>
            <a:off x="311700" y="818700"/>
            <a:ext cx="8520600" cy="1941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a:t>It is easier to identify the genre: </a:t>
            </a:r>
            <a:endParaRPr/>
          </a:p>
          <a:p>
            <a:pPr indent="-342900" lvl="0" marL="457200" rtl="0" algn="l">
              <a:lnSpc>
                <a:spcPct val="115000"/>
              </a:lnSpc>
              <a:spcBef>
                <a:spcPts val="1600"/>
              </a:spcBef>
              <a:spcAft>
                <a:spcPts val="0"/>
              </a:spcAft>
              <a:buSzPts val="1800"/>
              <a:buChar char="●"/>
            </a:pPr>
            <a:r>
              <a:rPr lang="en-GB"/>
              <a:t>If it has elements of fantasy (flying humans, talking animals, magic) = </a:t>
            </a:r>
            <a:r>
              <a:rPr b="1" lang="en-GB">
                <a:solidFill>
                  <a:schemeClr val="accent2"/>
                </a:solidFill>
              </a:rPr>
              <a:t>fantasy</a:t>
            </a:r>
            <a:endParaRPr b="1">
              <a:solidFill>
                <a:schemeClr val="accent2"/>
              </a:solidFill>
            </a:endParaRPr>
          </a:p>
          <a:p>
            <a:pPr indent="-342900" lvl="0" marL="457200" rtl="0" algn="l">
              <a:lnSpc>
                <a:spcPct val="115000"/>
              </a:lnSpc>
              <a:spcBef>
                <a:spcPts val="0"/>
              </a:spcBef>
              <a:spcAft>
                <a:spcPts val="0"/>
              </a:spcAft>
              <a:buSzPts val="1800"/>
              <a:buChar char="●"/>
            </a:pPr>
            <a:r>
              <a:rPr lang="en-GB"/>
              <a:t>It if is realistic (obeys the science of the real world) = </a:t>
            </a:r>
            <a:r>
              <a:rPr b="1" lang="en-GB">
                <a:solidFill>
                  <a:schemeClr val="accent2"/>
                </a:solidFill>
              </a:rPr>
              <a:t>realistic fiction</a:t>
            </a:r>
            <a:r>
              <a:rPr b="1" lang="en-GB">
                <a:solidFill>
                  <a:srgbClr val="E69138"/>
                </a:solidFill>
              </a:rPr>
              <a:t> </a:t>
            </a:r>
            <a:endParaRPr b="1">
              <a:solidFill>
                <a:srgbClr val="E69138"/>
              </a:solidFill>
            </a:endParaRPr>
          </a:p>
        </p:txBody>
      </p:sp>
      <p:sp>
        <p:nvSpPr>
          <p:cNvPr id="85" name="Google Shape;85;p16"/>
          <p:cNvSpPr/>
          <p:nvPr/>
        </p:nvSpPr>
        <p:spPr>
          <a:xfrm>
            <a:off x="3823375" y="2504625"/>
            <a:ext cx="3250500" cy="24669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GB" sz="2600"/>
              <a:t>f</a:t>
            </a:r>
            <a:r>
              <a:rPr b="0" i="0" lang="en-GB" sz="2600" u="none" cap="none" strike="noStrike">
                <a:solidFill>
                  <a:srgbClr val="000000"/>
                </a:solidFill>
                <a:latin typeface="Arial"/>
                <a:ea typeface="Arial"/>
                <a:cs typeface="Arial"/>
                <a:sym typeface="Arial"/>
              </a:rPr>
              <a:t>iction</a:t>
            </a:r>
            <a:endParaRPr b="0" i="0" sz="2600" u="none" cap="none" strike="noStrike">
              <a:solidFill>
                <a:srgbClr val="000000"/>
              </a:solidFill>
              <a:latin typeface="Arial"/>
              <a:ea typeface="Arial"/>
              <a:cs typeface="Arial"/>
              <a:sym typeface="Arial"/>
            </a:endParaRPr>
          </a:p>
        </p:txBody>
      </p:sp>
      <p:sp>
        <p:nvSpPr>
          <p:cNvPr id="86" name="Google Shape;86;p16"/>
          <p:cNvSpPr/>
          <p:nvPr/>
        </p:nvSpPr>
        <p:spPr>
          <a:xfrm>
            <a:off x="5498006" y="3026778"/>
            <a:ext cx="1282500" cy="1324500"/>
          </a:xfrm>
          <a:prstGeom prst="ellipse">
            <a:avLst/>
          </a:prstGeom>
          <a:solidFill>
            <a:srgbClr val="6666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GB" sz="1800"/>
              <a:t>b</a:t>
            </a:r>
            <a:r>
              <a:rPr b="0" i="0" lang="en-GB" sz="1800" u="none" cap="none" strike="noStrike">
                <a:solidFill>
                  <a:srgbClr val="000000"/>
                </a:solidFill>
                <a:latin typeface="Arial"/>
                <a:ea typeface="Arial"/>
                <a:cs typeface="Arial"/>
                <a:sym typeface="Arial"/>
              </a:rPr>
              <a:t>ased on true stories </a:t>
            </a:r>
            <a:endParaRPr b="0" i="0" sz="1800" u="none" cap="none" strike="noStrike">
              <a:solidFill>
                <a:srgbClr val="000000"/>
              </a:solidFill>
              <a:latin typeface="Arial"/>
              <a:ea typeface="Arial"/>
              <a:cs typeface="Arial"/>
              <a:sym typeface="Arial"/>
            </a:endParaRPr>
          </a:p>
        </p:txBody>
      </p:sp>
      <p:cxnSp>
        <p:nvCxnSpPr>
          <p:cNvPr id="87" name="Google Shape;87;p16"/>
          <p:cNvCxnSpPr/>
          <p:nvPr/>
        </p:nvCxnSpPr>
        <p:spPr>
          <a:xfrm>
            <a:off x="4202125" y="688975"/>
            <a:ext cx="791400" cy="2237400"/>
          </a:xfrm>
          <a:prstGeom prst="straightConnector1">
            <a:avLst/>
          </a:prstGeom>
          <a:noFill/>
          <a:ln cap="flat" cmpd="sng" w="38100">
            <a:solidFill>
              <a:schemeClr val="dk2"/>
            </a:solidFill>
            <a:prstDash val="solid"/>
            <a:round/>
            <a:headEnd len="sm" w="sm" type="none"/>
            <a:tailEnd len="med" w="med" type="stealth"/>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7"/>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When fiction is </a:t>
            </a:r>
            <a:r>
              <a:rPr lang="en-GB" u="sng"/>
              <a:t>based on true stories</a:t>
            </a:r>
            <a:r>
              <a:rPr lang="en-GB"/>
              <a:t>, </a:t>
            </a:r>
            <a:endParaRPr/>
          </a:p>
        </p:txBody>
      </p:sp>
      <p:sp>
        <p:nvSpPr>
          <p:cNvPr id="93" name="Google Shape;93;p17"/>
          <p:cNvSpPr txBox="1"/>
          <p:nvPr>
            <p:ph idx="4294967295" type="body"/>
          </p:nvPr>
        </p:nvSpPr>
        <p:spPr>
          <a:xfrm>
            <a:off x="373975" y="1175775"/>
            <a:ext cx="8520600" cy="353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a:t>i</a:t>
            </a:r>
            <a:r>
              <a:rPr lang="en-GB"/>
              <a:t>t can get confusing. </a:t>
            </a:r>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0"/>
              </a:spcBef>
              <a:spcAft>
                <a:spcPts val="0"/>
              </a:spcAft>
              <a:buSzPts val="1800"/>
              <a:buNone/>
            </a:pPr>
            <a:r>
              <a:rPr lang="en-GB"/>
              <a:t>The story could be about</a:t>
            </a:r>
            <a:endParaRPr/>
          </a:p>
          <a:p>
            <a:pPr indent="-342900" lvl="0" marL="457200" rtl="0" algn="l">
              <a:lnSpc>
                <a:spcPct val="115000"/>
              </a:lnSpc>
              <a:spcBef>
                <a:spcPts val="0"/>
              </a:spcBef>
              <a:spcAft>
                <a:spcPts val="0"/>
              </a:spcAft>
              <a:buSzPts val="1800"/>
              <a:buChar char="●"/>
            </a:pPr>
            <a:r>
              <a:rPr lang="en-GB"/>
              <a:t>about events that have happened or are happening</a:t>
            </a:r>
            <a:endParaRPr/>
          </a:p>
          <a:p>
            <a:pPr indent="-342900" lvl="0" marL="457200" rtl="0" algn="l">
              <a:lnSpc>
                <a:spcPct val="115000"/>
              </a:lnSpc>
              <a:spcBef>
                <a:spcPts val="0"/>
              </a:spcBef>
              <a:spcAft>
                <a:spcPts val="0"/>
              </a:spcAft>
              <a:buSzPts val="1800"/>
              <a:buChar char="●"/>
            </a:pPr>
            <a:r>
              <a:rPr lang="en-GB"/>
              <a:t>about people who have lived or are living</a:t>
            </a:r>
            <a:endParaRPr/>
          </a:p>
          <a:p>
            <a:pPr indent="-342900" lvl="0" marL="457200" rtl="0" algn="l">
              <a:lnSpc>
                <a:spcPct val="115000"/>
              </a:lnSpc>
              <a:spcBef>
                <a:spcPts val="1600"/>
              </a:spcBef>
              <a:spcAft>
                <a:spcPts val="0"/>
              </a:spcAft>
              <a:buSzPts val="1800"/>
              <a:buAutoNum type="arabicPeriod"/>
            </a:pPr>
            <a:r>
              <a:rPr lang="en-GB"/>
              <a:t>Is it still realistic fiction? </a:t>
            </a:r>
            <a:endParaRPr/>
          </a:p>
          <a:p>
            <a:pPr indent="-342900" lvl="0" marL="457200" rtl="0" algn="l">
              <a:lnSpc>
                <a:spcPct val="115000"/>
              </a:lnSpc>
              <a:spcBef>
                <a:spcPts val="0"/>
              </a:spcBef>
              <a:spcAft>
                <a:spcPts val="0"/>
              </a:spcAft>
              <a:buSzPts val="1800"/>
              <a:buAutoNum type="arabicPeriod"/>
            </a:pPr>
            <a:r>
              <a:rPr lang="en-GB"/>
              <a:t>When is it historical fiction? </a:t>
            </a:r>
            <a:endParaRPr/>
          </a:p>
        </p:txBody>
      </p:sp>
      <p:sp>
        <p:nvSpPr>
          <p:cNvPr id="94" name="Google Shape;94;p17"/>
          <p:cNvSpPr/>
          <p:nvPr/>
        </p:nvSpPr>
        <p:spPr>
          <a:xfrm>
            <a:off x="4383800" y="1175775"/>
            <a:ext cx="2466000" cy="16575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GB" sz="2200"/>
              <a:t>f</a:t>
            </a:r>
            <a:r>
              <a:rPr b="0" i="0" lang="en-GB" sz="2200" u="none" cap="none" strike="noStrike">
                <a:solidFill>
                  <a:srgbClr val="000000"/>
                </a:solidFill>
                <a:latin typeface="Arial"/>
                <a:ea typeface="Arial"/>
                <a:cs typeface="Arial"/>
                <a:sym typeface="Arial"/>
              </a:rPr>
              <a:t>iction</a:t>
            </a:r>
            <a:endParaRPr b="0" i="0" sz="2200" u="none" cap="none" strike="noStrike">
              <a:solidFill>
                <a:srgbClr val="000000"/>
              </a:solidFill>
              <a:latin typeface="Arial"/>
              <a:ea typeface="Arial"/>
              <a:cs typeface="Arial"/>
              <a:sym typeface="Arial"/>
            </a:endParaRPr>
          </a:p>
        </p:txBody>
      </p:sp>
      <p:sp>
        <p:nvSpPr>
          <p:cNvPr id="95" name="Google Shape;95;p17"/>
          <p:cNvSpPr/>
          <p:nvPr/>
        </p:nvSpPr>
        <p:spPr>
          <a:xfrm>
            <a:off x="5654211" y="1526608"/>
            <a:ext cx="972900" cy="889800"/>
          </a:xfrm>
          <a:prstGeom prst="ellipse">
            <a:avLst/>
          </a:prstGeom>
          <a:solidFill>
            <a:srgbClr val="6666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GB" sz="1200"/>
              <a:t>b</a:t>
            </a:r>
            <a:r>
              <a:rPr b="0" i="0" lang="en-GB" sz="1200" u="none" cap="none" strike="noStrike">
                <a:solidFill>
                  <a:srgbClr val="000000"/>
                </a:solidFill>
                <a:latin typeface="Arial"/>
                <a:ea typeface="Arial"/>
                <a:cs typeface="Arial"/>
                <a:sym typeface="Arial"/>
              </a:rPr>
              <a:t>ased on true stories </a:t>
            </a:r>
            <a:endParaRPr b="0" i="0" sz="1200" u="none" cap="none" strike="noStrike">
              <a:solidFill>
                <a:srgbClr val="000000"/>
              </a:solidFill>
              <a:latin typeface="Arial"/>
              <a:ea typeface="Arial"/>
              <a:cs typeface="Arial"/>
              <a:sym typeface="Arial"/>
            </a:endParaRPr>
          </a:p>
        </p:txBody>
      </p:sp>
      <p:cxnSp>
        <p:nvCxnSpPr>
          <p:cNvPr id="96" name="Google Shape;96;p17"/>
          <p:cNvCxnSpPr>
            <a:endCxn id="95" idx="0"/>
          </p:cNvCxnSpPr>
          <p:nvPr/>
        </p:nvCxnSpPr>
        <p:spPr>
          <a:xfrm>
            <a:off x="4109661" y="974008"/>
            <a:ext cx="2031000" cy="552600"/>
          </a:xfrm>
          <a:prstGeom prst="straightConnector1">
            <a:avLst/>
          </a:prstGeom>
          <a:noFill/>
          <a:ln cap="flat" cmpd="sng" w="38100">
            <a:solidFill>
              <a:schemeClr val="dk2"/>
            </a:solidFill>
            <a:prstDash val="solid"/>
            <a:round/>
            <a:headEnd len="sm" w="sm" type="none"/>
            <a:tailEnd len="med" w="med" type="stealth"/>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8"/>
          <p:cNvSpPr txBox="1"/>
          <p:nvPr>
            <p:ph idx="4294967295" type="title"/>
          </p:nvPr>
        </p:nvSpPr>
        <p:spPr>
          <a:xfrm>
            <a:off x="311700" y="1857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Definitions first. Examples later. </a:t>
            </a:r>
            <a:endParaRPr/>
          </a:p>
        </p:txBody>
      </p:sp>
      <p:sp>
        <p:nvSpPr>
          <p:cNvPr id="102" name="Google Shape;102;p18"/>
          <p:cNvSpPr txBox="1"/>
          <p:nvPr>
            <p:ph idx="4294967295" type="body"/>
          </p:nvPr>
        </p:nvSpPr>
        <p:spPr>
          <a:xfrm>
            <a:off x="361525" y="1068650"/>
            <a:ext cx="8520600" cy="363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b="1" lang="en-GB" sz="2200"/>
              <a:t>Realistic fiction</a:t>
            </a:r>
            <a:r>
              <a:rPr lang="en-GB" sz="2200"/>
              <a:t> is a genre of stories that are </a:t>
            </a:r>
            <a:endParaRPr sz="2200"/>
          </a:p>
          <a:p>
            <a:pPr indent="-368300" lvl="0" marL="457200" rtl="0" algn="l">
              <a:lnSpc>
                <a:spcPct val="115000"/>
              </a:lnSpc>
              <a:spcBef>
                <a:spcPts val="0"/>
              </a:spcBef>
              <a:spcAft>
                <a:spcPts val="0"/>
              </a:spcAft>
              <a:buSzPts val="2200"/>
              <a:buChar char="●"/>
            </a:pPr>
            <a:r>
              <a:rPr lang="en-GB" sz="2200"/>
              <a:t>i</a:t>
            </a:r>
            <a:r>
              <a:rPr lang="en-GB" sz="2200"/>
              <a:t>maginary but with </a:t>
            </a:r>
            <a:r>
              <a:rPr lang="en-GB" sz="2200"/>
              <a:t>r</a:t>
            </a:r>
            <a:r>
              <a:rPr lang="en-GB" sz="2200"/>
              <a:t>ealistic characters</a:t>
            </a:r>
            <a:endParaRPr sz="2200"/>
          </a:p>
          <a:p>
            <a:pPr indent="-368300" lvl="0" marL="457200" rtl="0" algn="l">
              <a:lnSpc>
                <a:spcPct val="115000"/>
              </a:lnSpc>
              <a:spcBef>
                <a:spcPts val="0"/>
              </a:spcBef>
              <a:spcAft>
                <a:spcPts val="0"/>
              </a:spcAft>
              <a:buSzPts val="2200"/>
              <a:buChar char="●"/>
            </a:pPr>
            <a:r>
              <a:rPr lang="en-GB" sz="2200"/>
              <a:t>i</a:t>
            </a:r>
            <a:r>
              <a:rPr lang="en-GB" sz="2200"/>
              <a:t>maginary but with a realistic setting (time and place) </a:t>
            </a:r>
            <a:endParaRPr sz="2200"/>
          </a:p>
          <a:p>
            <a:pPr indent="-368300" lvl="0" marL="457200" rtl="0" algn="l">
              <a:lnSpc>
                <a:spcPct val="115000"/>
              </a:lnSpc>
              <a:spcBef>
                <a:spcPts val="0"/>
              </a:spcBef>
              <a:spcAft>
                <a:spcPts val="0"/>
              </a:spcAft>
              <a:buSzPts val="2200"/>
              <a:buChar char="●"/>
            </a:pPr>
            <a:r>
              <a:rPr lang="en-GB" sz="2200"/>
              <a:t>i</a:t>
            </a:r>
            <a:r>
              <a:rPr lang="en-GB" sz="2200"/>
              <a:t>maginary but with a realistic plot </a:t>
            </a:r>
            <a:endParaRPr sz="2200"/>
          </a:p>
          <a:p>
            <a:pPr indent="0" lvl="0" marL="0" rtl="0" algn="l">
              <a:lnSpc>
                <a:spcPct val="115000"/>
              </a:lnSpc>
              <a:spcBef>
                <a:spcPts val="0"/>
              </a:spcBef>
              <a:spcAft>
                <a:spcPts val="0"/>
              </a:spcAft>
              <a:buNone/>
            </a:pPr>
            <a:r>
              <a:t/>
            </a:r>
            <a:endParaRPr sz="2200"/>
          </a:p>
          <a:p>
            <a:pPr indent="0" lvl="0" marL="0" rtl="0" algn="l">
              <a:lnSpc>
                <a:spcPct val="115000"/>
              </a:lnSpc>
              <a:spcBef>
                <a:spcPts val="0"/>
              </a:spcBef>
              <a:spcAft>
                <a:spcPts val="0"/>
              </a:spcAft>
              <a:buNone/>
            </a:pPr>
            <a:r>
              <a:rPr lang="en-GB" sz="2200"/>
              <a:t>r</a:t>
            </a:r>
            <a:r>
              <a:rPr lang="en-GB" sz="2200"/>
              <a:t>ealistic = resembles real life; believable; could very well happen in real life to someone in some place at some time </a:t>
            </a:r>
            <a:endParaRPr sz="2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0" st="0"/>
                                            </p:txEl>
                                          </p:spTgt>
                                        </p:tgtEl>
                                        <p:attrNameLst>
                                          <p:attrName>style.visibility</p:attrName>
                                        </p:attrNameLst>
                                      </p:cBhvr>
                                      <p:to>
                                        <p:strVal val="visible"/>
                                      </p:to>
                                    </p:set>
                                    <p:animEffect filter="fade" transition="in">
                                      <p:cBhvr>
                                        <p:cTn dur="1000"/>
                                        <p:tgtEl>
                                          <p:spTgt spid="10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1" st="1"/>
                                            </p:txEl>
                                          </p:spTgt>
                                        </p:tgtEl>
                                        <p:attrNameLst>
                                          <p:attrName>style.visibility</p:attrName>
                                        </p:attrNameLst>
                                      </p:cBhvr>
                                      <p:to>
                                        <p:strVal val="visible"/>
                                      </p:to>
                                    </p:set>
                                    <p:animEffect filter="fade" transition="in">
                                      <p:cBhvr>
                                        <p:cTn dur="1000"/>
                                        <p:tgtEl>
                                          <p:spTgt spid="10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2" st="2"/>
                                            </p:txEl>
                                          </p:spTgt>
                                        </p:tgtEl>
                                        <p:attrNameLst>
                                          <p:attrName>style.visibility</p:attrName>
                                        </p:attrNameLst>
                                      </p:cBhvr>
                                      <p:to>
                                        <p:strVal val="visible"/>
                                      </p:to>
                                    </p:set>
                                    <p:animEffect filter="fade" transition="in">
                                      <p:cBhvr>
                                        <p:cTn dur="1000"/>
                                        <p:tgtEl>
                                          <p:spTgt spid="10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3" st="3"/>
                                            </p:txEl>
                                          </p:spTgt>
                                        </p:tgtEl>
                                        <p:attrNameLst>
                                          <p:attrName>style.visibility</p:attrName>
                                        </p:attrNameLst>
                                      </p:cBhvr>
                                      <p:to>
                                        <p:strVal val="visible"/>
                                      </p:to>
                                    </p:set>
                                    <p:animEffect filter="fade" transition="in">
                                      <p:cBhvr>
                                        <p:cTn dur="1000"/>
                                        <p:tgtEl>
                                          <p:spTgt spid="10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4" st="4"/>
                                            </p:txEl>
                                          </p:spTgt>
                                        </p:tgtEl>
                                        <p:attrNameLst>
                                          <p:attrName>style.visibility</p:attrName>
                                        </p:attrNameLst>
                                      </p:cBhvr>
                                      <p:to>
                                        <p:strVal val="visible"/>
                                      </p:to>
                                    </p:set>
                                    <p:animEffect filter="fade" transition="in">
                                      <p:cBhvr>
                                        <p:cTn dur="1000"/>
                                        <p:tgtEl>
                                          <p:spTgt spid="10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5" st="5"/>
                                            </p:txEl>
                                          </p:spTgt>
                                        </p:tgtEl>
                                        <p:attrNameLst>
                                          <p:attrName>style.visibility</p:attrName>
                                        </p:attrNameLst>
                                      </p:cBhvr>
                                      <p:to>
                                        <p:strVal val="visible"/>
                                      </p:to>
                                    </p:set>
                                    <p:animEffect filter="fade" transition="in">
                                      <p:cBhvr>
                                        <p:cTn dur="1000"/>
                                        <p:tgtEl>
                                          <p:spTgt spid="102">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9"/>
          <p:cNvSpPr txBox="1"/>
          <p:nvPr>
            <p:ph idx="4294967295" type="title"/>
          </p:nvPr>
        </p:nvSpPr>
        <p:spPr>
          <a:xfrm>
            <a:off x="311700" y="1857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Definitions first. Examples later. </a:t>
            </a:r>
            <a:endParaRPr/>
          </a:p>
        </p:txBody>
      </p:sp>
      <p:sp>
        <p:nvSpPr>
          <p:cNvPr id="108" name="Google Shape;108;p19"/>
          <p:cNvSpPr txBox="1"/>
          <p:nvPr>
            <p:ph idx="4294967295" type="body"/>
          </p:nvPr>
        </p:nvSpPr>
        <p:spPr>
          <a:xfrm>
            <a:off x="311700" y="1193675"/>
            <a:ext cx="8520600" cy="332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2000"/>
              <a:t>Historical fiction</a:t>
            </a:r>
            <a:r>
              <a:rPr lang="en-GB" sz="2000"/>
              <a:t> is a genre of stories that are</a:t>
            </a:r>
            <a:endParaRPr sz="2000"/>
          </a:p>
          <a:p>
            <a:pPr indent="-355600" lvl="0" marL="457200" rtl="0" algn="l">
              <a:lnSpc>
                <a:spcPct val="115000"/>
              </a:lnSpc>
              <a:spcBef>
                <a:spcPts val="0"/>
              </a:spcBef>
              <a:spcAft>
                <a:spcPts val="0"/>
              </a:spcAft>
              <a:buSzPts val="2000"/>
              <a:buChar char="●"/>
            </a:pPr>
            <a:r>
              <a:rPr lang="en-GB" sz="2000"/>
              <a:t>imaginary but with realistic characters </a:t>
            </a:r>
            <a:endParaRPr sz="2000"/>
          </a:p>
          <a:p>
            <a:pPr indent="-355600" lvl="0" marL="457200" rtl="0" algn="l">
              <a:lnSpc>
                <a:spcPct val="115000"/>
              </a:lnSpc>
              <a:spcBef>
                <a:spcPts val="0"/>
              </a:spcBef>
              <a:spcAft>
                <a:spcPts val="0"/>
              </a:spcAft>
              <a:buSzPts val="2000"/>
              <a:buChar char="●"/>
            </a:pPr>
            <a:r>
              <a:rPr lang="en-GB" sz="2000"/>
              <a:t>real setting (time and place) </a:t>
            </a:r>
            <a:endParaRPr sz="2000"/>
          </a:p>
          <a:p>
            <a:pPr indent="-355600" lvl="0" marL="457200" rtl="0" algn="l">
              <a:lnSpc>
                <a:spcPct val="115000"/>
              </a:lnSpc>
              <a:spcBef>
                <a:spcPts val="0"/>
              </a:spcBef>
              <a:spcAft>
                <a:spcPts val="0"/>
              </a:spcAft>
              <a:buSzPts val="2000"/>
              <a:buChar char="●"/>
            </a:pPr>
            <a:r>
              <a:rPr lang="en-GB" sz="2000"/>
              <a:t>real events from history </a:t>
            </a:r>
            <a:endParaRPr sz="2000"/>
          </a:p>
          <a:p>
            <a:pPr indent="-355600" lvl="1" marL="914400" rtl="0" algn="l">
              <a:lnSpc>
                <a:spcPct val="115000"/>
              </a:lnSpc>
              <a:spcBef>
                <a:spcPts val="0"/>
              </a:spcBef>
              <a:spcAft>
                <a:spcPts val="0"/>
              </a:spcAft>
              <a:buSzPts val="2000"/>
              <a:buChar char="○"/>
            </a:pPr>
            <a:r>
              <a:rPr lang="en-GB" sz="2000"/>
              <a:t>t</a:t>
            </a:r>
            <a:r>
              <a:rPr lang="en-GB" sz="2000"/>
              <a:t>hat feature in the plot and</a:t>
            </a:r>
            <a:endParaRPr sz="2000"/>
          </a:p>
          <a:p>
            <a:pPr indent="-355600" lvl="1" marL="914400" rtl="0" algn="l">
              <a:lnSpc>
                <a:spcPct val="115000"/>
              </a:lnSpc>
              <a:spcBef>
                <a:spcPts val="0"/>
              </a:spcBef>
              <a:spcAft>
                <a:spcPts val="0"/>
              </a:spcAft>
              <a:buSzPts val="2000"/>
              <a:buChar char="○"/>
            </a:pPr>
            <a:r>
              <a:rPr lang="en-GB" sz="2000"/>
              <a:t>are critical to the storyline</a:t>
            </a:r>
            <a:endParaRPr sz="2000"/>
          </a:p>
          <a:p>
            <a:pPr indent="0" lvl="0" marL="0" rtl="0" algn="l">
              <a:lnSpc>
                <a:spcPct val="115000"/>
              </a:lnSpc>
              <a:spcBef>
                <a:spcPts val="0"/>
              </a:spcBef>
              <a:spcAft>
                <a:spcPts val="0"/>
              </a:spcAft>
              <a:buNone/>
            </a:pPr>
            <a:r>
              <a:rPr lang="en-GB" sz="2000"/>
              <a:t>Historical fiction is also realistic. </a:t>
            </a:r>
            <a:endParaRPr sz="2000"/>
          </a:p>
          <a:p>
            <a:pPr indent="0" lvl="0" marL="0" rtl="0" algn="l">
              <a:spcBef>
                <a:spcPts val="0"/>
              </a:spcBef>
              <a:spcAft>
                <a:spcPts val="1200"/>
              </a:spcAft>
              <a:buNone/>
            </a:pPr>
            <a:r>
              <a:rPr lang="en-GB" sz="2000"/>
              <a:t>realistic = resembles real life; believable; could very well happen in real life to someone in some place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0" st="0"/>
                                            </p:txEl>
                                          </p:spTgt>
                                        </p:tgtEl>
                                        <p:attrNameLst>
                                          <p:attrName>style.visibility</p:attrName>
                                        </p:attrNameLst>
                                      </p:cBhvr>
                                      <p:to>
                                        <p:strVal val="visible"/>
                                      </p:to>
                                    </p:set>
                                    <p:animEffect filter="fade" transition="in">
                                      <p:cBhvr>
                                        <p:cTn dur="1000"/>
                                        <p:tgtEl>
                                          <p:spTgt spid="10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1" st="1"/>
                                            </p:txEl>
                                          </p:spTgt>
                                        </p:tgtEl>
                                        <p:attrNameLst>
                                          <p:attrName>style.visibility</p:attrName>
                                        </p:attrNameLst>
                                      </p:cBhvr>
                                      <p:to>
                                        <p:strVal val="visible"/>
                                      </p:to>
                                    </p:set>
                                    <p:animEffect filter="fade" transition="in">
                                      <p:cBhvr>
                                        <p:cTn dur="1000"/>
                                        <p:tgtEl>
                                          <p:spTgt spid="10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2" st="2"/>
                                            </p:txEl>
                                          </p:spTgt>
                                        </p:tgtEl>
                                        <p:attrNameLst>
                                          <p:attrName>style.visibility</p:attrName>
                                        </p:attrNameLst>
                                      </p:cBhvr>
                                      <p:to>
                                        <p:strVal val="visible"/>
                                      </p:to>
                                    </p:set>
                                    <p:animEffect filter="fade" transition="in">
                                      <p:cBhvr>
                                        <p:cTn dur="1000"/>
                                        <p:tgtEl>
                                          <p:spTgt spid="10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3" st="3"/>
                                            </p:txEl>
                                          </p:spTgt>
                                        </p:tgtEl>
                                        <p:attrNameLst>
                                          <p:attrName>style.visibility</p:attrName>
                                        </p:attrNameLst>
                                      </p:cBhvr>
                                      <p:to>
                                        <p:strVal val="visible"/>
                                      </p:to>
                                    </p:set>
                                    <p:animEffect filter="fade" transition="in">
                                      <p:cBhvr>
                                        <p:cTn dur="1000"/>
                                        <p:tgtEl>
                                          <p:spTgt spid="10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4" st="4"/>
                                            </p:txEl>
                                          </p:spTgt>
                                        </p:tgtEl>
                                        <p:attrNameLst>
                                          <p:attrName>style.visibility</p:attrName>
                                        </p:attrNameLst>
                                      </p:cBhvr>
                                      <p:to>
                                        <p:strVal val="visible"/>
                                      </p:to>
                                    </p:set>
                                    <p:animEffect filter="fade" transition="in">
                                      <p:cBhvr>
                                        <p:cTn dur="1000"/>
                                        <p:tgtEl>
                                          <p:spTgt spid="10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5" st="5"/>
                                            </p:txEl>
                                          </p:spTgt>
                                        </p:tgtEl>
                                        <p:attrNameLst>
                                          <p:attrName>style.visibility</p:attrName>
                                        </p:attrNameLst>
                                      </p:cBhvr>
                                      <p:to>
                                        <p:strVal val="visible"/>
                                      </p:to>
                                    </p:set>
                                    <p:animEffect filter="fade" transition="in">
                                      <p:cBhvr>
                                        <p:cTn dur="1000"/>
                                        <p:tgtEl>
                                          <p:spTgt spid="10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6" st="6"/>
                                            </p:txEl>
                                          </p:spTgt>
                                        </p:tgtEl>
                                        <p:attrNameLst>
                                          <p:attrName>style.visibility</p:attrName>
                                        </p:attrNameLst>
                                      </p:cBhvr>
                                      <p:to>
                                        <p:strVal val="visible"/>
                                      </p:to>
                                    </p:set>
                                    <p:animEffect filter="fade" transition="in">
                                      <p:cBhvr>
                                        <p:cTn dur="1000"/>
                                        <p:tgtEl>
                                          <p:spTgt spid="108">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7" st="7"/>
                                            </p:txEl>
                                          </p:spTgt>
                                        </p:tgtEl>
                                        <p:attrNameLst>
                                          <p:attrName>style.visibility</p:attrName>
                                        </p:attrNameLst>
                                      </p:cBhvr>
                                      <p:to>
                                        <p:strVal val="visible"/>
                                      </p:to>
                                    </p:set>
                                    <p:animEffect filter="fade" transition="in">
                                      <p:cBhvr>
                                        <p:cTn dur="1000"/>
                                        <p:tgtEl>
                                          <p:spTgt spid="108">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0"/>
          <p:cNvSpPr txBox="1"/>
          <p:nvPr>
            <p:ph idx="4294967295" type="title"/>
          </p:nvPr>
        </p:nvSpPr>
        <p:spPr>
          <a:xfrm>
            <a:off x="311700" y="1857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Definitions first. Examples later. </a:t>
            </a:r>
            <a:endParaRPr/>
          </a:p>
        </p:txBody>
      </p:sp>
      <p:sp>
        <p:nvSpPr>
          <p:cNvPr id="114" name="Google Shape;114;p20"/>
          <p:cNvSpPr txBox="1"/>
          <p:nvPr>
            <p:ph idx="4294967295" type="body"/>
          </p:nvPr>
        </p:nvSpPr>
        <p:spPr>
          <a:xfrm>
            <a:off x="311700" y="1043750"/>
            <a:ext cx="8520600" cy="363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2000"/>
              <a:t>Historical fiction is also realistic. </a:t>
            </a:r>
            <a:endParaRPr sz="2000"/>
          </a:p>
          <a:p>
            <a:pPr indent="0" lvl="0" marL="0" rtl="0" algn="l">
              <a:spcBef>
                <a:spcPts val="0"/>
              </a:spcBef>
              <a:spcAft>
                <a:spcPts val="0"/>
              </a:spcAft>
              <a:buNone/>
            </a:pPr>
            <a:r>
              <a:rPr lang="en-GB" sz="2000"/>
              <a:t>realistic = resembles real life; believable; could very well happen in real life to someone in </a:t>
            </a:r>
            <a:r>
              <a:rPr lang="en-GB" sz="2000"/>
              <a:t>some place at some time </a:t>
            </a:r>
            <a:endParaRPr sz="2000"/>
          </a:p>
          <a:p>
            <a:pPr indent="0" lvl="0" marL="0" rtl="0" algn="l">
              <a:spcBef>
                <a:spcPts val="1200"/>
              </a:spcBef>
              <a:spcAft>
                <a:spcPts val="0"/>
              </a:spcAft>
              <a:buNone/>
            </a:pPr>
            <a:r>
              <a:rPr lang="en-GB" sz="2000"/>
              <a:t>historically realistic = </a:t>
            </a:r>
            <a:r>
              <a:rPr lang="en-GB" sz="2000"/>
              <a:t> </a:t>
            </a:r>
            <a:r>
              <a:rPr lang="en-GB" sz="2000"/>
              <a:t>resembles real life; believable; could have very well happened in real life to someone in a particular place at a real historical time, </a:t>
            </a:r>
            <a:endParaRPr sz="2000"/>
          </a:p>
          <a:p>
            <a:pPr indent="0" lvl="0" marL="0" rtl="0" algn="l">
              <a:spcBef>
                <a:spcPts val="1200"/>
              </a:spcBef>
              <a:spcAft>
                <a:spcPts val="1200"/>
              </a:spcAft>
              <a:buNone/>
            </a:pPr>
            <a:r>
              <a:rPr lang="en-GB" sz="2000"/>
              <a:t>but, still imaginary.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0" st="0"/>
                                            </p:txEl>
                                          </p:spTgt>
                                        </p:tgtEl>
                                        <p:attrNameLst>
                                          <p:attrName>style.visibility</p:attrName>
                                        </p:attrNameLst>
                                      </p:cBhvr>
                                      <p:to>
                                        <p:strVal val="visible"/>
                                      </p:to>
                                    </p:set>
                                    <p:animEffect filter="fade" transition="in">
                                      <p:cBhvr>
                                        <p:cTn dur="1000"/>
                                        <p:tgtEl>
                                          <p:spTgt spid="11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1" st="1"/>
                                            </p:txEl>
                                          </p:spTgt>
                                        </p:tgtEl>
                                        <p:attrNameLst>
                                          <p:attrName>style.visibility</p:attrName>
                                        </p:attrNameLst>
                                      </p:cBhvr>
                                      <p:to>
                                        <p:strVal val="visible"/>
                                      </p:to>
                                    </p:set>
                                    <p:animEffect filter="fade" transition="in">
                                      <p:cBhvr>
                                        <p:cTn dur="1000"/>
                                        <p:tgtEl>
                                          <p:spTgt spid="11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2" st="2"/>
                                            </p:txEl>
                                          </p:spTgt>
                                        </p:tgtEl>
                                        <p:attrNameLst>
                                          <p:attrName>style.visibility</p:attrName>
                                        </p:attrNameLst>
                                      </p:cBhvr>
                                      <p:to>
                                        <p:strVal val="visible"/>
                                      </p:to>
                                    </p:set>
                                    <p:animEffect filter="fade" transition="in">
                                      <p:cBhvr>
                                        <p:cTn dur="1000"/>
                                        <p:tgtEl>
                                          <p:spTgt spid="11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xEl>
                                              <p:pRg end="3" st="3"/>
                                            </p:txEl>
                                          </p:spTgt>
                                        </p:tgtEl>
                                        <p:attrNameLst>
                                          <p:attrName>style.visibility</p:attrName>
                                        </p:attrNameLst>
                                      </p:cBhvr>
                                      <p:to>
                                        <p:strVal val="visible"/>
                                      </p:to>
                                    </p:set>
                                    <p:animEffect filter="fade" transition="in">
                                      <p:cBhvr>
                                        <p:cTn dur="1000"/>
                                        <p:tgtEl>
                                          <p:spTgt spid="11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1"/>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Historical Fiction</a:t>
            </a:r>
            <a:endParaRPr/>
          </a:p>
        </p:txBody>
      </p:sp>
      <p:sp>
        <p:nvSpPr>
          <p:cNvPr id="120" name="Google Shape;120;p21"/>
          <p:cNvSpPr txBox="1"/>
          <p:nvPr>
            <p:ph idx="4294967295" type="body"/>
          </p:nvPr>
        </p:nvSpPr>
        <p:spPr>
          <a:xfrm>
            <a:off x="311700" y="1468825"/>
            <a:ext cx="8520600" cy="309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t>A book can be identified as </a:t>
            </a:r>
            <a:r>
              <a:rPr b="1" lang="en-GB"/>
              <a:t>historical fiction </a:t>
            </a:r>
            <a:r>
              <a:rPr lang="en-GB"/>
              <a:t>if it satisfies 3 conditions: </a:t>
            </a:r>
            <a:endParaRPr/>
          </a:p>
          <a:p>
            <a:pPr indent="-342900" lvl="0" marL="457200" rtl="0" algn="l">
              <a:lnSpc>
                <a:spcPct val="115000"/>
              </a:lnSpc>
              <a:spcBef>
                <a:spcPts val="1600"/>
              </a:spcBef>
              <a:spcAft>
                <a:spcPts val="0"/>
              </a:spcAft>
              <a:buSzPts val="1800"/>
              <a:buAutoNum type="arabicPeriod"/>
            </a:pPr>
            <a:r>
              <a:rPr lang="en-GB"/>
              <a:t>It must be set in history (at the time of creation). </a:t>
            </a:r>
            <a:endParaRPr/>
          </a:p>
          <a:p>
            <a:pPr indent="-342900" lvl="0" marL="457200" rtl="0" algn="l">
              <a:lnSpc>
                <a:spcPct val="115000"/>
              </a:lnSpc>
              <a:spcBef>
                <a:spcPts val="0"/>
              </a:spcBef>
              <a:spcAft>
                <a:spcPts val="0"/>
              </a:spcAft>
              <a:buSzPts val="1800"/>
              <a:buAutoNum type="arabicPeriod"/>
            </a:pPr>
            <a:r>
              <a:rPr lang="en-GB"/>
              <a:t>A significant historical event/person must be at the center of the plot. </a:t>
            </a:r>
            <a:endParaRPr/>
          </a:p>
          <a:p>
            <a:pPr indent="-342900" lvl="0" marL="457200" rtl="0" algn="l">
              <a:lnSpc>
                <a:spcPct val="115000"/>
              </a:lnSpc>
              <a:spcBef>
                <a:spcPts val="0"/>
              </a:spcBef>
              <a:spcAft>
                <a:spcPts val="0"/>
              </a:spcAft>
              <a:buSzPts val="1800"/>
              <a:buAutoNum type="arabicPeriod"/>
            </a:pPr>
            <a:r>
              <a:rPr lang="en-GB"/>
              <a:t>The significant historical event/person must play a major role in the plot/conflict.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0" st="0"/>
                                            </p:txEl>
                                          </p:spTgt>
                                        </p:tgtEl>
                                        <p:attrNameLst>
                                          <p:attrName>style.visibility</p:attrName>
                                        </p:attrNameLst>
                                      </p:cBhvr>
                                      <p:to>
                                        <p:strVal val="visible"/>
                                      </p:to>
                                    </p:set>
                                    <p:animEffect filter="fade" transition="in">
                                      <p:cBhvr>
                                        <p:cTn dur="1000"/>
                                        <p:tgtEl>
                                          <p:spTgt spid="12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1" st="1"/>
                                            </p:txEl>
                                          </p:spTgt>
                                        </p:tgtEl>
                                        <p:attrNameLst>
                                          <p:attrName>style.visibility</p:attrName>
                                        </p:attrNameLst>
                                      </p:cBhvr>
                                      <p:to>
                                        <p:strVal val="visible"/>
                                      </p:to>
                                    </p:set>
                                    <p:animEffect filter="fade" transition="in">
                                      <p:cBhvr>
                                        <p:cTn dur="1000"/>
                                        <p:tgtEl>
                                          <p:spTgt spid="12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2" st="2"/>
                                            </p:txEl>
                                          </p:spTgt>
                                        </p:tgtEl>
                                        <p:attrNameLst>
                                          <p:attrName>style.visibility</p:attrName>
                                        </p:attrNameLst>
                                      </p:cBhvr>
                                      <p:to>
                                        <p:strVal val="visible"/>
                                      </p:to>
                                    </p:set>
                                    <p:animEffect filter="fade" transition="in">
                                      <p:cBhvr>
                                        <p:cTn dur="1000"/>
                                        <p:tgtEl>
                                          <p:spTgt spid="12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3" st="3"/>
                                            </p:txEl>
                                          </p:spTgt>
                                        </p:tgtEl>
                                        <p:attrNameLst>
                                          <p:attrName>style.visibility</p:attrName>
                                        </p:attrNameLst>
                                      </p:cBhvr>
                                      <p:to>
                                        <p:strVal val="visible"/>
                                      </p:to>
                                    </p:set>
                                    <p:animEffect filter="fade" transition="in">
                                      <p:cBhvr>
                                        <p:cTn dur="1000"/>
                                        <p:tgtEl>
                                          <p:spTgt spid="120">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2"/>
          <p:cNvSpPr txBox="1"/>
          <p:nvPr>
            <p:ph idx="4294967295" type="title"/>
          </p:nvPr>
        </p:nvSpPr>
        <p:spPr>
          <a:xfrm>
            <a:off x="311700" y="266050"/>
            <a:ext cx="8520600" cy="545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Now, examples. </a:t>
            </a:r>
            <a:endParaRPr/>
          </a:p>
        </p:txBody>
      </p:sp>
      <p:sp>
        <p:nvSpPr>
          <p:cNvPr id="126" name="Google Shape;126;p22"/>
          <p:cNvSpPr txBox="1"/>
          <p:nvPr>
            <p:ph idx="4294967295" type="body"/>
          </p:nvPr>
        </p:nvSpPr>
        <p:spPr>
          <a:xfrm>
            <a:off x="311700" y="811750"/>
            <a:ext cx="8520600" cy="408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600"/>
              <a:t>Watch all the trailers first. </a:t>
            </a:r>
            <a:endParaRPr sz="1600"/>
          </a:p>
          <a:p>
            <a:pPr indent="0" lvl="0" marL="0" rtl="0" algn="l">
              <a:lnSpc>
                <a:spcPct val="115000"/>
              </a:lnSpc>
              <a:spcBef>
                <a:spcPts val="1600"/>
              </a:spcBef>
              <a:spcAft>
                <a:spcPts val="0"/>
              </a:spcAft>
              <a:buSzPts val="1800"/>
              <a:buNone/>
            </a:pPr>
            <a:r>
              <a:rPr lang="en-GB" sz="1600"/>
              <a:t>Let’s discuss at the end.</a:t>
            </a:r>
            <a:endParaRPr sz="1600"/>
          </a:p>
          <a:p>
            <a:pPr indent="-330200" lvl="0" marL="457200" rtl="0" algn="l">
              <a:lnSpc>
                <a:spcPct val="115000"/>
              </a:lnSpc>
              <a:spcBef>
                <a:spcPts val="1600"/>
              </a:spcBef>
              <a:spcAft>
                <a:spcPts val="0"/>
              </a:spcAft>
              <a:buSzPts val="1600"/>
              <a:buAutoNum type="arabicPeriod"/>
            </a:pPr>
            <a:r>
              <a:rPr lang="en-GB" sz="1600" u="sng">
                <a:solidFill>
                  <a:schemeClr val="hlink"/>
                </a:solidFill>
                <a:hlinkClick r:id="rId3"/>
              </a:rPr>
              <a:t>Bajirao Mastani</a:t>
            </a:r>
            <a:r>
              <a:rPr lang="en-GB" sz="1600"/>
              <a:t> (2015) </a:t>
            </a:r>
            <a:endParaRPr sz="1600"/>
          </a:p>
          <a:p>
            <a:pPr indent="-330200" lvl="0" marL="457200" rtl="0" algn="l">
              <a:lnSpc>
                <a:spcPct val="115000"/>
              </a:lnSpc>
              <a:spcBef>
                <a:spcPts val="0"/>
              </a:spcBef>
              <a:spcAft>
                <a:spcPts val="0"/>
              </a:spcAft>
              <a:buSzPts val="1600"/>
              <a:buAutoNum type="arabicPeriod"/>
            </a:pPr>
            <a:r>
              <a:rPr lang="en-GB" sz="1600" u="sng">
                <a:solidFill>
                  <a:schemeClr val="hlink"/>
                </a:solidFill>
                <a:hlinkClick r:id="rId4"/>
              </a:rPr>
              <a:t>Gully Boy</a:t>
            </a:r>
            <a:r>
              <a:rPr lang="en-GB" sz="1600"/>
              <a:t> (2019)</a:t>
            </a:r>
            <a:endParaRPr sz="1600"/>
          </a:p>
          <a:p>
            <a:pPr indent="-330200" lvl="0" marL="457200" rtl="0" algn="l">
              <a:lnSpc>
                <a:spcPct val="115000"/>
              </a:lnSpc>
              <a:spcBef>
                <a:spcPts val="0"/>
              </a:spcBef>
              <a:spcAft>
                <a:spcPts val="0"/>
              </a:spcAft>
              <a:buSzPts val="1600"/>
              <a:buAutoNum type="arabicPeriod"/>
            </a:pPr>
            <a:r>
              <a:rPr lang="en-GB" sz="1600" u="sng">
                <a:solidFill>
                  <a:schemeClr val="hlink"/>
                </a:solidFill>
                <a:hlinkClick r:id="rId5"/>
              </a:rPr>
              <a:t>Band Baaja Baarat</a:t>
            </a:r>
            <a:r>
              <a:rPr lang="en-GB" sz="1600"/>
              <a:t> (2010)</a:t>
            </a:r>
            <a:endParaRPr sz="1600"/>
          </a:p>
          <a:p>
            <a:pPr indent="-330200" lvl="0" marL="457200" rtl="0" algn="l">
              <a:lnSpc>
                <a:spcPct val="115000"/>
              </a:lnSpc>
              <a:spcBef>
                <a:spcPts val="0"/>
              </a:spcBef>
              <a:spcAft>
                <a:spcPts val="0"/>
              </a:spcAft>
              <a:buSzPts val="1600"/>
              <a:buAutoNum type="arabicPeriod"/>
            </a:pPr>
            <a:r>
              <a:rPr lang="en-GB" sz="1600" u="sng">
                <a:solidFill>
                  <a:schemeClr val="hlink"/>
                </a:solidFill>
                <a:hlinkClick r:id="rId6"/>
              </a:rPr>
              <a:t>Awaara</a:t>
            </a:r>
            <a:r>
              <a:rPr lang="en-GB" sz="1600"/>
              <a:t> (1951) </a:t>
            </a:r>
            <a:endParaRPr sz="1600"/>
          </a:p>
          <a:p>
            <a:pPr indent="0" lvl="0" marL="457200" rtl="0" algn="l">
              <a:lnSpc>
                <a:spcPct val="115000"/>
              </a:lnSpc>
              <a:spcBef>
                <a:spcPts val="1600"/>
              </a:spcBef>
              <a:spcAft>
                <a:spcPts val="0"/>
              </a:spcAft>
              <a:buSzPts val="1800"/>
              <a:buNone/>
            </a:pPr>
            <a:r>
              <a:rPr lang="en-GB" sz="1600"/>
              <a:t>Short discussion </a:t>
            </a:r>
            <a:endParaRPr sz="1600"/>
          </a:p>
          <a:p>
            <a:pPr indent="-330200" lvl="0" marL="457200" rtl="0" algn="l">
              <a:lnSpc>
                <a:spcPct val="115000"/>
              </a:lnSpc>
              <a:spcBef>
                <a:spcPts val="1600"/>
              </a:spcBef>
              <a:spcAft>
                <a:spcPts val="0"/>
              </a:spcAft>
              <a:buSzPts val="1600"/>
              <a:buAutoNum type="arabicPeriod"/>
            </a:pPr>
            <a:r>
              <a:rPr lang="en-GB" sz="1600"/>
              <a:t>Bajirao Mastani - Historical Fiction </a:t>
            </a:r>
            <a:endParaRPr sz="1600"/>
          </a:p>
          <a:p>
            <a:pPr indent="-330200" lvl="0" marL="457200" rtl="0" algn="l">
              <a:lnSpc>
                <a:spcPct val="115000"/>
              </a:lnSpc>
              <a:spcBef>
                <a:spcPts val="0"/>
              </a:spcBef>
              <a:spcAft>
                <a:spcPts val="0"/>
              </a:spcAft>
              <a:buSzPts val="1600"/>
              <a:buAutoNum type="arabicPeriod"/>
            </a:pPr>
            <a:r>
              <a:rPr lang="en-GB" sz="1600"/>
              <a:t>Gully Boy - Realistic Fiction based on true stories </a:t>
            </a:r>
            <a:endParaRPr sz="1600"/>
          </a:p>
          <a:p>
            <a:pPr indent="-330200" lvl="0" marL="457200" rtl="0" algn="l">
              <a:lnSpc>
                <a:spcPct val="115000"/>
              </a:lnSpc>
              <a:spcBef>
                <a:spcPts val="0"/>
              </a:spcBef>
              <a:spcAft>
                <a:spcPts val="0"/>
              </a:spcAft>
              <a:buSzPts val="1600"/>
              <a:buAutoNum type="arabicPeriod"/>
            </a:pPr>
            <a:r>
              <a:rPr lang="en-GB" sz="1600"/>
              <a:t>Band Baaja Baarat - Realistic Fiction </a:t>
            </a:r>
            <a:endParaRPr sz="1600"/>
          </a:p>
          <a:p>
            <a:pPr indent="-330200" lvl="0" marL="457200" rtl="0" algn="l">
              <a:lnSpc>
                <a:spcPct val="115000"/>
              </a:lnSpc>
              <a:spcBef>
                <a:spcPts val="0"/>
              </a:spcBef>
              <a:spcAft>
                <a:spcPts val="0"/>
              </a:spcAft>
              <a:buSzPts val="1600"/>
              <a:buAutoNum type="arabicPeriod"/>
            </a:pPr>
            <a:r>
              <a:rPr lang="en-GB" sz="1600"/>
              <a:t>Awaara - Realistic Fiction </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0" st="0"/>
                                            </p:txEl>
                                          </p:spTgt>
                                        </p:tgtEl>
                                        <p:attrNameLst>
                                          <p:attrName>style.visibility</p:attrName>
                                        </p:attrNameLst>
                                      </p:cBhvr>
                                      <p:to>
                                        <p:strVal val="visible"/>
                                      </p:to>
                                    </p:set>
                                    <p:animEffect filter="fade" transition="in">
                                      <p:cBhvr>
                                        <p:cTn dur="1000"/>
                                        <p:tgtEl>
                                          <p:spTgt spid="12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1" st="1"/>
                                            </p:txEl>
                                          </p:spTgt>
                                        </p:tgtEl>
                                        <p:attrNameLst>
                                          <p:attrName>style.visibility</p:attrName>
                                        </p:attrNameLst>
                                      </p:cBhvr>
                                      <p:to>
                                        <p:strVal val="visible"/>
                                      </p:to>
                                    </p:set>
                                    <p:animEffect filter="fade" transition="in">
                                      <p:cBhvr>
                                        <p:cTn dur="1000"/>
                                        <p:tgtEl>
                                          <p:spTgt spid="12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2" st="2"/>
                                            </p:txEl>
                                          </p:spTgt>
                                        </p:tgtEl>
                                        <p:attrNameLst>
                                          <p:attrName>style.visibility</p:attrName>
                                        </p:attrNameLst>
                                      </p:cBhvr>
                                      <p:to>
                                        <p:strVal val="visible"/>
                                      </p:to>
                                    </p:set>
                                    <p:animEffect filter="fade" transition="in">
                                      <p:cBhvr>
                                        <p:cTn dur="1000"/>
                                        <p:tgtEl>
                                          <p:spTgt spid="12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3" st="3"/>
                                            </p:txEl>
                                          </p:spTgt>
                                        </p:tgtEl>
                                        <p:attrNameLst>
                                          <p:attrName>style.visibility</p:attrName>
                                        </p:attrNameLst>
                                      </p:cBhvr>
                                      <p:to>
                                        <p:strVal val="visible"/>
                                      </p:to>
                                    </p:set>
                                    <p:animEffect filter="fade" transition="in">
                                      <p:cBhvr>
                                        <p:cTn dur="1000"/>
                                        <p:tgtEl>
                                          <p:spTgt spid="12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4" st="4"/>
                                            </p:txEl>
                                          </p:spTgt>
                                        </p:tgtEl>
                                        <p:attrNameLst>
                                          <p:attrName>style.visibility</p:attrName>
                                        </p:attrNameLst>
                                      </p:cBhvr>
                                      <p:to>
                                        <p:strVal val="visible"/>
                                      </p:to>
                                    </p:set>
                                    <p:animEffect filter="fade" transition="in">
                                      <p:cBhvr>
                                        <p:cTn dur="1000"/>
                                        <p:tgtEl>
                                          <p:spTgt spid="12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5" st="5"/>
                                            </p:txEl>
                                          </p:spTgt>
                                        </p:tgtEl>
                                        <p:attrNameLst>
                                          <p:attrName>style.visibility</p:attrName>
                                        </p:attrNameLst>
                                      </p:cBhvr>
                                      <p:to>
                                        <p:strVal val="visible"/>
                                      </p:to>
                                    </p:set>
                                    <p:animEffect filter="fade" transition="in">
                                      <p:cBhvr>
                                        <p:cTn dur="1000"/>
                                        <p:tgtEl>
                                          <p:spTgt spid="12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6" st="6"/>
                                            </p:txEl>
                                          </p:spTgt>
                                        </p:tgtEl>
                                        <p:attrNameLst>
                                          <p:attrName>style.visibility</p:attrName>
                                        </p:attrNameLst>
                                      </p:cBhvr>
                                      <p:to>
                                        <p:strVal val="visible"/>
                                      </p:to>
                                    </p:set>
                                    <p:animEffect filter="fade" transition="in">
                                      <p:cBhvr>
                                        <p:cTn dur="1000"/>
                                        <p:tgtEl>
                                          <p:spTgt spid="12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7" st="7"/>
                                            </p:txEl>
                                          </p:spTgt>
                                        </p:tgtEl>
                                        <p:attrNameLst>
                                          <p:attrName>style.visibility</p:attrName>
                                        </p:attrNameLst>
                                      </p:cBhvr>
                                      <p:to>
                                        <p:strVal val="visible"/>
                                      </p:to>
                                    </p:set>
                                    <p:animEffect filter="fade" transition="in">
                                      <p:cBhvr>
                                        <p:cTn dur="1000"/>
                                        <p:tgtEl>
                                          <p:spTgt spid="126">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8" st="8"/>
                                            </p:txEl>
                                          </p:spTgt>
                                        </p:tgtEl>
                                        <p:attrNameLst>
                                          <p:attrName>style.visibility</p:attrName>
                                        </p:attrNameLst>
                                      </p:cBhvr>
                                      <p:to>
                                        <p:strVal val="visible"/>
                                      </p:to>
                                    </p:set>
                                    <p:animEffect filter="fade" transition="in">
                                      <p:cBhvr>
                                        <p:cTn dur="1000"/>
                                        <p:tgtEl>
                                          <p:spTgt spid="126">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9" st="9"/>
                                            </p:txEl>
                                          </p:spTgt>
                                        </p:tgtEl>
                                        <p:attrNameLst>
                                          <p:attrName>style.visibility</p:attrName>
                                        </p:attrNameLst>
                                      </p:cBhvr>
                                      <p:to>
                                        <p:strVal val="visible"/>
                                      </p:to>
                                    </p:set>
                                    <p:animEffect filter="fade" transition="in">
                                      <p:cBhvr>
                                        <p:cTn dur="1000"/>
                                        <p:tgtEl>
                                          <p:spTgt spid="126">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xEl>
                                              <p:pRg end="10" st="10"/>
                                            </p:txEl>
                                          </p:spTgt>
                                        </p:tgtEl>
                                        <p:attrNameLst>
                                          <p:attrName>style.visibility</p:attrName>
                                        </p:attrNameLst>
                                      </p:cBhvr>
                                      <p:to>
                                        <p:strVal val="visible"/>
                                      </p:to>
                                    </p:set>
                                    <p:animEffect filter="fade" transition="in">
                                      <p:cBhvr>
                                        <p:cTn dur="1000"/>
                                        <p:tgtEl>
                                          <p:spTgt spid="126">
                                            <p:txEl>
                                              <p:pRg end="10" st="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3"/>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More examples. </a:t>
            </a:r>
            <a:endParaRPr/>
          </a:p>
        </p:txBody>
      </p:sp>
      <p:sp>
        <p:nvSpPr>
          <p:cNvPr id="132" name="Google Shape;132;p23"/>
          <p:cNvSpPr txBox="1"/>
          <p:nvPr>
            <p:ph idx="4294967295" type="body"/>
          </p:nvPr>
        </p:nvSpPr>
        <p:spPr>
          <a:xfrm>
            <a:off x="311700" y="1468825"/>
            <a:ext cx="8520600" cy="28428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SzPts val="1800"/>
              <a:buAutoNum type="arabicPeriod"/>
            </a:pPr>
            <a:r>
              <a:rPr lang="en-GB" u="sng">
                <a:solidFill>
                  <a:schemeClr val="hlink"/>
                </a:solidFill>
                <a:hlinkClick r:id="rId3"/>
              </a:rPr>
              <a:t>Uri</a:t>
            </a:r>
            <a:r>
              <a:rPr lang="en-GB"/>
              <a:t> (2019, the uri attack happened in 2016) </a:t>
            </a:r>
            <a:endParaRPr/>
          </a:p>
          <a:p>
            <a:pPr indent="-317500" lvl="1" marL="914400" rtl="0" algn="l">
              <a:lnSpc>
                <a:spcPct val="115000"/>
              </a:lnSpc>
              <a:spcBef>
                <a:spcPts val="0"/>
              </a:spcBef>
              <a:spcAft>
                <a:spcPts val="0"/>
              </a:spcAft>
              <a:buSzPts val="1400"/>
              <a:buChar char="○"/>
            </a:pPr>
            <a:r>
              <a:rPr lang="en-GB"/>
              <a:t>The makers say that it is a slightly fictionalized account of the Uri attack. Mostly nonfiction. (Remember - Nonfiction is not always accurate.) </a:t>
            </a:r>
            <a:endParaRPr/>
          </a:p>
          <a:p>
            <a:pPr indent="-342900" lvl="0" marL="457200" rtl="0" algn="l">
              <a:lnSpc>
                <a:spcPct val="115000"/>
              </a:lnSpc>
              <a:spcBef>
                <a:spcPts val="0"/>
              </a:spcBef>
              <a:spcAft>
                <a:spcPts val="0"/>
              </a:spcAft>
              <a:buSzPts val="1800"/>
              <a:buAutoNum type="arabicPeriod"/>
            </a:pPr>
            <a:r>
              <a:rPr lang="en-GB" u="sng">
                <a:solidFill>
                  <a:schemeClr val="hlink"/>
                </a:solidFill>
                <a:hlinkClick r:id="rId4"/>
              </a:rPr>
              <a:t>Raazi</a:t>
            </a:r>
            <a:r>
              <a:rPr lang="en-GB"/>
              <a:t> (2018, the story is set in 1971) </a:t>
            </a:r>
            <a:endParaRPr/>
          </a:p>
          <a:p>
            <a:pPr indent="-317500" lvl="1" marL="914400" rtl="0" algn="l">
              <a:lnSpc>
                <a:spcPct val="115000"/>
              </a:lnSpc>
              <a:spcBef>
                <a:spcPts val="0"/>
              </a:spcBef>
              <a:spcAft>
                <a:spcPts val="0"/>
              </a:spcAft>
              <a:buSzPts val="1400"/>
              <a:buChar char="○"/>
            </a:pPr>
            <a:r>
              <a:rPr lang="en-GB"/>
              <a:t>Fiction based on a true story - the author of the book </a:t>
            </a:r>
            <a:r>
              <a:rPr i="1" lang="en-GB"/>
              <a:t>Calling</a:t>
            </a:r>
            <a:r>
              <a:rPr lang="en-GB"/>
              <a:t> </a:t>
            </a:r>
            <a:r>
              <a:rPr i="1" lang="en-GB"/>
              <a:t>Sehmat, </a:t>
            </a:r>
            <a:r>
              <a:rPr lang="en-GB"/>
              <a:t>Harinder Sikka has categorized his book as fiction based on real events.  </a:t>
            </a:r>
            <a:endParaRPr/>
          </a:p>
          <a:p>
            <a:pPr indent="-342900" lvl="0" marL="457200" rtl="0" algn="l">
              <a:lnSpc>
                <a:spcPct val="115000"/>
              </a:lnSpc>
              <a:spcBef>
                <a:spcPts val="0"/>
              </a:spcBef>
              <a:spcAft>
                <a:spcPts val="0"/>
              </a:spcAft>
              <a:buSzPts val="1800"/>
              <a:buAutoNum type="arabicPeriod"/>
            </a:pPr>
            <a:r>
              <a:rPr lang="en-GB" u="sng">
                <a:solidFill>
                  <a:schemeClr val="hlink"/>
                </a:solidFill>
                <a:hlinkClick r:id="rId5"/>
              </a:rPr>
              <a:t>Kedarnath</a:t>
            </a:r>
            <a:r>
              <a:rPr lang="en-GB"/>
              <a:t> (2018, the floods happened in 2013)</a:t>
            </a:r>
            <a:endParaRPr/>
          </a:p>
          <a:p>
            <a:pPr indent="-317500" lvl="1" marL="914400" rtl="0" algn="l">
              <a:lnSpc>
                <a:spcPct val="115000"/>
              </a:lnSpc>
              <a:spcBef>
                <a:spcPts val="0"/>
              </a:spcBef>
              <a:spcAft>
                <a:spcPts val="0"/>
              </a:spcAft>
              <a:buSzPts val="1400"/>
              <a:buChar char="○"/>
            </a:pPr>
            <a:r>
              <a:rPr lang="en-GB"/>
              <a:t>Historical fiction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xEl>
                                              <p:pRg end="0" st="0"/>
                                            </p:txEl>
                                          </p:spTgt>
                                        </p:tgtEl>
                                        <p:attrNameLst>
                                          <p:attrName>style.visibility</p:attrName>
                                        </p:attrNameLst>
                                      </p:cBhvr>
                                      <p:to>
                                        <p:strVal val="visible"/>
                                      </p:to>
                                    </p:set>
                                    <p:animEffect filter="fade" transition="in">
                                      <p:cBhvr>
                                        <p:cTn dur="1000"/>
                                        <p:tgtEl>
                                          <p:spTgt spid="13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xEl>
                                              <p:pRg end="1" st="1"/>
                                            </p:txEl>
                                          </p:spTgt>
                                        </p:tgtEl>
                                        <p:attrNameLst>
                                          <p:attrName>style.visibility</p:attrName>
                                        </p:attrNameLst>
                                      </p:cBhvr>
                                      <p:to>
                                        <p:strVal val="visible"/>
                                      </p:to>
                                    </p:set>
                                    <p:animEffect filter="fade" transition="in">
                                      <p:cBhvr>
                                        <p:cTn dur="1000"/>
                                        <p:tgtEl>
                                          <p:spTgt spid="13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xEl>
                                              <p:pRg end="2" st="2"/>
                                            </p:txEl>
                                          </p:spTgt>
                                        </p:tgtEl>
                                        <p:attrNameLst>
                                          <p:attrName>style.visibility</p:attrName>
                                        </p:attrNameLst>
                                      </p:cBhvr>
                                      <p:to>
                                        <p:strVal val="visible"/>
                                      </p:to>
                                    </p:set>
                                    <p:animEffect filter="fade" transition="in">
                                      <p:cBhvr>
                                        <p:cTn dur="1000"/>
                                        <p:tgtEl>
                                          <p:spTgt spid="13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xEl>
                                              <p:pRg end="3" st="3"/>
                                            </p:txEl>
                                          </p:spTgt>
                                        </p:tgtEl>
                                        <p:attrNameLst>
                                          <p:attrName>style.visibility</p:attrName>
                                        </p:attrNameLst>
                                      </p:cBhvr>
                                      <p:to>
                                        <p:strVal val="visible"/>
                                      </p:to>
                                    </p:set>
                                    <p:animEffect filter="fade" transition="in">
                                      <p:cBhvr>
                                        <p:cTn dur="1000"/>
                                        <p:tgtEl>
                                          <p:spTgt spid="13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xEl>
                                              <p:pRg end="4" st="4"/>
                                            </p:txEl>
                                          </p:spTgt>
                                        </p:tgtEl>
                                        <p:attrNameLst>
                                          <p:attrName>style.visibility</p:attrName>
                                        </p:attrNameLst>
                                      </p:cBhvr>
                                      <p:to>
                                        <p:strVal val="visible"/>
                                      </p:to>
                                    </p:set>
                                    <p:animEffect filter="fade" transition="in">
                                      <p:cBhvr>
                                        <p:cTn dur="1000"/>
                                        <p:tgtEl>
                                          <p:spTgt spid="13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xEl>
                                              <p:pRg end="5" st="5"/>
                                            </p:txEl>
                                          </p:spTgt>
                                        </p:tgtEl>
                                        <p:attrNameLst>
                                          <p:attrName>style.visibility</p:attrName>
                                        </p:attrNameLst>
                                      </p:cBhvr>
                                      <p:to>
                                        <p:strVal val="visible"/>
                                      </p:to>
                                    </p:set>
                                    <p:animEffect filter="fade" transition="in">
                                      <p:cBhvr>
                                        <p:cTn dur="1000"/>
                                        <p:tgtEl>
                                          <p:spTgt spid="132">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4"/>
          <p:cNvSpPr txBox="1"/>
          <p:nvPr>
            <p:ph idx="4294967295" type="title"/>
          </p:nvPr>
        </p:nvSpPr>
        <p:spPr>
          <a:xfrm>
            <a:off x="311700" y="2205000"/>
            <a:ext cx="8520600" cy="7335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3000"/>
              <a:buNone/>
            </a:pPr>
            <a:r>
              <a:rPr lang="en-GB"/>
              <a:t>Let’s look at books from our library.</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5"/>
          <p:cNvSpPr txBox="1"/>
          <p:nvPr>
            <p:ph idx="1" type="body"/>
          </p:nvPr>
        </p:nvSpPr>
        <p:spPr>
          <a:xfrm>
            <a:off x="4290800" y="84000"/>
            <a:ext cx="4493700" cy="488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i="1" lang="en-GB" sz="1600"/>
              <a:t>I won't describe what I look like. Whatever you're thinking, it's probably worse.</a:t>
            </a:r>
            <a:endParaRPr i="1" sz="1600"/>
          </a:p>
          <a:p>
            <a:pPr indent="0" lvl="0" marL="0" rtl="0" algn="l">
              <a:lnSpc>
                <a:spcPct val="115000"/>
              </a:lnSpc>
              <a:spcBef>
                <a:spcPts val="1600"/>
              </a:spcBef>
              <a:spcAft>
                <a:spcPts val="0"/>
              </a:spcAft>
              <a:buSzPts val="1800"/>
              <a:buNone/>
            </a:pPr>
            <a:r>
              <a:rPr lang="en-GB" sz="1600"/>
              <a:t>August (Auggie) Pullman was born with a facial deformity that prevented him from going to a mainstream school - until now. He's about to start 5th grade at Beecher Prep, and if you've ever been the new kid then you know how hard that can be. The thing is Auggie's just an ordinary kid, with an extraordinary face. But can he convince his new classmates that he's just like them, despite appearances?</a:t>
            </a:r>
            <a:endParaRPr/>
          </a:p>
        </p:txBody>
      </p:sp>
      <p:pic>
        <p:nvPicPr>
          <p:cNvPr id="143" name="Google Shape;143;p25"/>
          <p:cNvPicPr preferRelativeResize="0"/>
          <p:nvPr/>
        </p:nvPicPr>
        <p:blipFill rotWithShape="1">
          <a:blip r:embed="rId3">
            <a:alphaModFix/>
          </a:blip>
          <a:srcRect b="0" l="0" r="0" t="0"/>
          <a:stretch/>
        </p:blipFill>
        <p:spPr>
          <a:xfrm>
            <a:off x="282325" y="0"/>
            <a:ext cx="3821887" cy="5143500"/>
          </a:xfrm>
          <a:prstGeom prst="rect">
            <a:avLst/>
          </a:prstGeom>
          <a:noFill/>
          <a:ln>
            <a:noFill/>
          </a:ln>
        </p:spPr>
      </p:pic>
      <p:sp>
        <p:nvSpPr>
          <p:cNvPr id="144" name="Google Shape;144;p25"/>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6"/>
          <p:cNvSpPr txBox="1"/>
          <p:nvPr>
            <p:ph idx="1" type="body"/>
          </p:nvPr>
        </p:nvSpPr>
        <p:spPr>
          <a:xfrm>
            <a:off x="481385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Realistic Fiction</a:t>
            </a:r>
            <a:endParaRPr sz="3600"/>
          </a:p>
        </p:txBody>
      </p:sp>
      <p:pic>
        <p:nvPicPr>
          <p:cNvPr id="150" name="Google Shape;150;p26"/>
          <p:cNvPicPr preferRelativeResize="0"/>
          <p:nvPr/>
        </p:nvPicPr>
        <p:blipFill rotWithShape="1">
          <a:blip r:embed="rId3">
            <a:alphaModFix/>
          </a:blip>
          <a:srcRect b="0" l="0" r="0" t="0"/>
          <a:stretch/>
        </p:blipFill>
        <p:spPr>
          <a:xfrm>
            <a:off x="282325" y="0"/>
            <a:ext cx="3821887" cy="5143500"/>
          </a:xfrm>
          <a:prstGeom prst="rect">
            <a:avLst/>
          </a:prstGeom>
          <a:noFill/>
          <a:ln>
            <a:noFill/>
          </a:ln>
        </p:spPr>
      </p:pic>
      <p:sp>
        <p:nvSpPr>
          <p:cNvPr id="151" name="Google Shape;151;p26"/>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7"/>
          <p:cNvSpPr txBox="1"/>
          <p:nvPr>
            <p:ph idx="1" type="body"/>
          </p:nvPr>
        </p:nvSpPr>
        <p:spPr>
          <a:xfrm>
            <a:off x="4270325" y="19650"/>
            <a:ext cx="4775100" cy="510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350"/>
              <a:t>Berlin 1942</a:t>
            </a:r>
            <a:endParaRPr sz="1350"/>
          </a:p>
          <a:p>
            <a:pPr indent="0" lvl="0" marL="0" rtl="0" algn="l">
              <a:lnSpc>
                <a:spcPct val="115000"/>
              </a:lnSpc>
              <a:spcBef>
                <a:spcPts val="1600"/>
              </a:spcBef>
              <a:spcAft>
                <a:spcPts val="0"/>
              </a:spcAft>
              <a:buSzPts val="1800"/>
              <a:buNone/>
            </a:pPr>
            <a:r>
              <a:rPr lang="en-GB" sz="1350"/>
              <a:t>When Bruno returns home from school one day, he discovers that his belongings are being packed in crates. His father has received a promotion and the family must move from their home to a new house far far away, where there is no one to play with and nothing to do. A tall fence running alongside stretches as far as the eye can see and cuts him off from the strange people he can see in the distance.</a:t>
            </a:r>
            <a:endParaRPr sz="1350"/>
          </a:p>
          <a:p>
            <a:pPr indent="0" lvl="0" marL="0" rtl="0" algn="l">
              <a:lnSpc>
                <a:spcPct val="115000"/>
              </a:lnSpc>
              <a:spcBef>
                <a:spcPts val="1600"/>
              </a:spcBef>
              <a:spcAft>
                <a:spcPts val="1600"/>
              </a:spcAft>
              <a:buSzPts val="1800"/>
              <a:buNone/>
            </a:pPr>
            <a:r>
              <a:rPr lang="en-GB" sz="1350"/>
              <a:t>But Bruno longs to be an explorer and decides that there must be more to this desolate new place than meets the eye. While exploring his new environment, he meets another boy whose life and circumstances are very different to his own, and their meeting results in a friendship that has devastating consequences. </a:t>
            </a:r>
            <a:endParaRPr sz="1350"/>
          </a:p>
        </p:txBody>
      </p:sp>
      <p:pic>
        <p:nvPicPr>
          <p:cNvPr id="157" name="Google Shape;157;p27"/>
          <p:cNvPicPr preferRelativeResize="0"/>
          <p:nvPr/>
        </p:nvPicPr>
        <p:blipFill rotWithShape="1">
          <a:blip r:embed="rId3">
            <a:alphaModFix/>
          </a:blip>
          <a:srcRect b="0" l="0" r="0" t="0"/>
          <a:stretch/>
        </p:blipFill>
        <p:spPr>
          <a:xfrm>
            <a:off x="323500" y="0"/>
            <a:ext cx="3857625" cy="5143500"/>
          </a:xfrm>
          <a:prstGeom prst="rect">
            <a:avLst/>
          </a:prstGeom>
          <a:noFill/>
          <a:ln>
            <a:noFill/>
          </a:ln>
        </p:spPr>
      </p:pic>
      <p:sp>
        <p:nvSpPr>
          <p:cNvPr id="158" name="Google Shape;158;p27"/>
          <p:cNvSpPr/>
          <p:nvPr/>
        </p:nvSpPr>
        <p:spPr>
          <a:xfrm>
            <a:off x="6588150" y="472002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28"/>
          <p:cNvPicPr preferRelativeResize="0"/>
          <p:nvPr/>
        </p:nvPicPr>
        <p:blipFill rotWithShape="1">
          <a:blip r:embed="rId3">
            <a:alphaModFix/>
          </a:blip>
          <a:srcRect b="0" l="0" r="0" t="0"/>
          <a:stretch/>
        </p:blipFill>
        <p:spPr>
          <a:xfrm>
            <a:off x="323500" y="0"/>
            <a:ext cx="3857625" cy="5143500"/>
          </a:xfrm>
          <a:prstGeom prst="rect">
            <a:avLst/>
          </a:prstGeom>
          <a:noFill/>
          <a:ln>
            <a:noFill/>
          </a:ln>
        </p:spPr>
      </p:pic>
      <p:sp>
        <p:nvSpPr>
          <p:cNvPr id="164" name="Google Shape;164;p28"/>
          <p:cNvSpPr txBox="1"/>
          <p:nvPr>
            <p:ph idx="1" type="body"/>
          </p:nvPr>
        </p:nvSpPr>
        <p:spPr>
          <a:xfrm>
            <a:off x="481385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Historical Fiction</a:t>
            </a:r>
            <a:endParaRPr sz="3600"/>
          </a:p>
        </p:txBody>
      </p:sp>
      <p:sp>
        <p:nvSpPr>
          <p:cNvPr id="165" name="Google Shape;165;p28"/>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9"/>
          <p:cNvSpPr txBox="1"/>
          <p:nvPr>
            <p:ph idx="1" type="body"/>
          </p:nvPr>
        </p:nvSpPr>
        <p:spPr>
          <a:xfrm>
            <a:off x="4270325" y="150875"/>
            <a:ext cx="4775100" cy="4617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SzPts val="1800"/>
              <a:buNone/>
            </a:pPr>
            <a:r>
              <a:rPr lang="en-GB" sz="1200"/>
              <a:t>The summer Opal and her father, the preacher, move to Naomi, Florida, Opal goes into the Winn-Dixie supermarket and comes out with a dog. A big, ugly, suffering dog with a sterling sense of humor. A dog she dubs Winn-Dixie. Because of Winn-Dixie, the preacher tells Opal ten things about her absent mother, one for each year Opal has been alive. Winn-Dixie is better at making friends than anyone Opal has ever known, and together they meet the local librarian, Miss Franny Block, who once fought off a bear with a copy of War and Peace. They meet Gloria Dump, who is nearly blind but sees with her heart, and Otis, an ex-con who sets the animals in his pet shop loose after hours, then lulls them with his guitar. Opal spends all that sweet summer collecting stories about her new friends, and thinking about her mother. But because of Winn-Dixie or perhaps because she has grown, Opal learns to let go, just a little, and that friendship-and forgiveness-can sneak up on you like a sudden summer storm.</a:t>
            </a:r>
            <a:endParaRPr sz="1200"/>
          </a:p>
        </p:txBody>
      </p:sp>
      <p:pic>
        <p:nvPicPr>
          <p:cNvPr id="171" name="Google Shape;171;p29"/>
          <p:cNvPicPr preferRelativeResize="0"/>
          <p:nvPr/>
        </p:nvPicPr>
        <p:blipFill rotWithShape="1">
          <a:blip r:embed="rId3">
            <a:alphaModFix/>
          </a:blip>
          <a:srcRect b="0" l="0" r="0" t="0"/>
          <a:stretch/>
        </p:blipFill>
        <p:spPr>
          <a:xfrm>
            <a:off x="138750" y="0"/>
            <a:ext cx="3952373" cy="5143500"/>
          </a:xfrm>
          <a:prstGeom prst="rect">
            <a:avLst/>
          </a:prstGeom>
          <a:noFill/>
          <a:ln>
            <a:noFill/>
          </a:ln>
        </p:spPr>
      </p:pic>
      <p:sp>
        <p:nvSpPr>
          <p:cNvPr id="172" name="Google Shape;172;p29"/>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id="177" name="Google Shape;177;p30"/>
          <p:cNvPicPr preferRelativeResize="0"/>
          <p:nvPr/>
        </p:nvPicPr>
        <p:blipFill rotWithShape="1">
          <a:blip r:embed="rId3">
            <a:alphaModFix/>
          </a:blip>
          <a:srcRect b="0" l="0" r="0" t="0"/>
          <a:stretch/>
        </p:blipFill>
        <p:spPr>
          <a:xfrm>
            <a:off x="138750" y="0"/>
            <a:ext cx="3952373" cy="5143500"/>
          </a:xfrm>
          <a:prstGeom prst="rect">
            <a:avLst/>
          </a:prstGeom>
          <a:noFill/>
          <a:ln>
            <a:noFill/>
          </a:ln>
        </p:spPr>
      </p:pic>
      <p:sp>
        <p:nvSpPr>
          <p:cNvPr id="178" name="Google Shape;178;p30"/>
          <p:cNvSpPr txBox="1"/>
          <p:nvPr>
            <p:ph idx="1" type="body"/>
          </p:nvPr>
        </p:nvSpPr>
        <p:spPr>
          <a:xfrm>
            <a:off x="481385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Realistic Fiction</a:t>
            </a:r>
            <a:endParaRPr sz="3600"/>
          </a:p>
        </p:txBody>
      </p:sp>
      <p:sp>
        <p:nvSpPr>
          <p:cNvPr id="179" name="Google Shape;179;p30"/>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1"/>
          <p:cNvSpPr txBox="1"/>
          <p:nvPr>
            <p:ph idx="1" type="body"/>
          </p:nvPr>
        </p:nvSpPr>
        <p:spPr>
          <a:xfrm>
            <a:off x="4383600" y="96950"/>
            <a:ext cx="4760400" cy="4668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450"/>
              <a:t>The horror of Hurricane Katrina is brought vividly to life in this fictional account of a boy, a dog, and the storm of the century.</a:t>
            </a:r>
            <a:endParaRPr sz="1450"/>
          </a:p>
          <a:p>
            <a:pPr indent="0" lvl="0" marL="0" rtl="0" algn="l">
              <a:lnSpc>
                <a:spcPct val="115000"/>
              </a:lnSpc>
              <a:spcBef>
                <a:spcPts val="1600"/>
              </a:spcBef>
              <a:spcAft>
                <a:spcPts val="0"/>
              </a:spcAft>
              <a:buSzPts val="1800"/>
              <a:buNone/>
            </a:pPr>
            <a:r>
              <a:rPr lang="en-GB" sz="1450"/>
              <a:t>Barry's family tries to evacuate before Hurricane Katrina hits their home in New Orleans. But when Barry's little sister gets terribly sick, they're forced to stay home and wait out the storm.</a:t>
            </a:r>
            <a:endParaRPr sz="1450"/>
          </a:p>
          <a:p>
            <a:pPr indent="0" lvl="0" marL="0" rtl="0" algn="l">
              <a:lnSpc>
                <a:spcPct val="115000"/>
              </a:lnSpc>
              <a:spcBef>
                <a:spcPts val="1600"/>
              </a:spcBef>
              <a:spcAft>
                <a:spcPts val="1600"/>
              </a:spcAft>
              <a:buSzPts val="1800"/>
              <a:buNone/>
            </a:pPr>
            <a:r>
              <a:rPr lang="en-GB" sz="1450"/>
              <a:t>At first, Katrina doesn't seem to be as bad as predicted. But overnight the levees break, and Barry's world is literally torn apart. He's swept away by the floodwaters, away from his family. Can he survive the storm of the century - alone?</a:t>
            </a:r>
            <a:endParaRPr sz="1450"/>
          </a:p>
        </p:txBody>
      </p:sp>
      <p:pic>
        <p:nvPicPr>
          <p:cNvPr id="185" name="Google Shape;185;p31"/>
          <p:cNvPicPr preferRelativeResize="0"/>
          <p:nvPr/>
        </p:nvPicPr>
        <p:blipFill rotWithShape="1">
          <a:blip r:embed="rId3">
            <a:alphaModFix/>
          </a:blip>
          <a:srcRect b="0" l="0" r="0" t="0"/>
          <a:stretch/>
        </p:blipFill>
        <p:spPr>
          <a:xfrm>
            <a:off x="40075" y="0"/>
            <a:ext cx="4208070" cy="5143500"/>
          </a:xfrm>
          <a:prstGeom prst="rect">
            <a:avLst/>
          </a:prstGeom>
          <a:noFill/>
          <a:ln>
            <a:noFill/>
          </a:ln>
        </p:spPr>
      </p:pic>
      <p:sp>
        <p:nvSpPr>
          <p:cNvPr id="186" name="Google Shape;186;p31"/>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p32"/>
          <p:cNvPicPr preferRelativeResize="0"/>
          <p:nvPr/>
        </p:nvPicPr>
        <p:blipFill rotWithShape="1">
          <a:blip r:embed="rId3">
            <a:alphaModFix/>
          </a:blip>
          <a:srcRect b="0" l="0" r="0" t="0"/>
          <a:stretch/>
        </p:blipFill>
        <p:spPr>
          <a:xfrm>
            <a:off x="40075" y="0"/>
            <a:ext cx="4208070" cy="5143500"/>
          </a:xfrm>
          <a:prstGeom prst="rect">
            <a:avLst/>
          </a:prstGeom>
          <a:noFill/>
          <a:ln>
            <a:noFill/>
          </a:ln>
        </p:spPr>
      </p:pic>
      <p:sp>
        <p:nvSpPr>
          <p:cNvPr id="192" name="Google Shape;192;p32"/>
          <p:cNvSpPr txBox="1"/>
          <p:nvPr>
            <p:ph idx="1" type="body"/>
          </p:nvPr>
        </p:nvSpPr>
        <p:spPr>
          <a:xfrm>
            <a:off x="481385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Historical Fiction</a:t>
            </a:r>
            <a:endParaRPr sz="3600"/>
          </a:p>
        </p:txBody>
      </p:sp>
      <p:sp>
        <p:nvSpPr>
          <p:cNvPr id="193" name="Google Shape;193;p32"/>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3"/>
          <p:cNvSpPr txBox="1"/>
          <p:nvPr>
            <p:ph idx="1" type="body"/>
          </p:nvPr>
        </p:nvSpPr>
        <p:spPr>
          <a:xfrm>
            <a:off x="4247400" y="95450"/>
            <a:ext cx="4896600" cy="481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SzPts val="1800"/>
              <a:buNone/>
            </a:pPr>
            <a:r>
              <a:rPr lang="en-GB" sz="1550"/>
              <a:t>Eleanor Estes’s The Hundred Dresses won a Newbery Honor in 1945 and has never been out of print since. At the heart of the story is Wanda Petronski, a Polish girl in a Connecticut school who is ridiculed by her classmates for wearing the same faded blue dress every day. Wanda claims she has one hundred dresses at home, but everyone knows she doesn’t and bullies her mercilessly. The class feels terrible when Wanda is pulled out of the school, but by that time it’s too late for apologies. Maddie, one of Wanda’s classmates, ultimately decides that she is "never going to stand by and say nothing again." </a:t>
            </a:r>
            <a:endParaRPr sz="1550"/>
          </a:p>
        </p:txBody>
      </p:sp>
      <p:pic>
        <p:nvPicPr>
          <p:cNvPr id="199" name="Google Shape;199;p33"/>
          <p:cNvPicPr preferRelativeResize="0"/>
          <p:nvPr/>
        </p:nvPicPr>
        <p:blipFill rotWithShape="1">
          <a:blip r:embed="rId3">
            <a:alphaModFix/>
          </a:blip>
          <a:srcRect b="0" l="0" r="0" t="0"/>
          <a:stretch/>
        </p:blipFill>
        <p:spPr>
          <a:xfrm>
            <a:off x="268425" y="0"/>
            <a:ext cx="3911859" cy="5143500"/>
          </a:xfrm>
          <a:prstGeom prst="rect">
            <a:avLst/>
          </a:prstGeom>
          <a:noFill/>
          <a:ln>
            <a:noFill/>
          </a:ln>
        </p:spPr>
      </p:pic>
      <p:sp>
        <p:nvSpPr>
          <p:cNvPr id="200" name="Google Shape;200;p33"/>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id="205" name="Google Shape;205;p34"/>
          <p:cNvPicPr preferRelativeResize="0"/>
          <p:nvPr/>
        </p:nvPicPr>
        <p:blipFill rotWithShape="1">
          <a:blip r:embed="rId3">
            <a:alphaModFix/>
          </a:blip>
          <a:srcRect b="0" l="0" r="0" t="0"/>
          <a:stretch/>
        </p:blipFill>
        <p:spPr>
          <a:xfrm>
            <a:off x="268425" y="0"/>
            <a:ext cx="3911859" cy="5143500"/>
          </a:xfrm>
          <a:prstGeom prst="rect">
            <a:avLst/>
          </a:prstGeom>
          <a:noFill/>
          <a:ln>
            <a:noFill/>
          </a:ln>
        </p:spPr>
      </p:pic>
      <p:sp>
        <p:nvSpPr>
          <p:cNvPr id="206" name="Google Shape;206;p34"/>
          <p:cNvSpPr txBox="1"/>
          <p:nvPr>
            <p:ph idx="1" type="body"/>
          </p:nvPr>
        </p:nvSpPr>
        <p:spPr>
          <a:xfrm>
            <a:off x="481385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Realistic Fiction</a:t>
            </a:r>
            <a:endParaRPr sz="3600"/>
          </a:p>
        </p:txBody>
      </p:sp>
      <p:sp>
        <p:nvSpPr>
          <p:cNvPr id="207" name="Google Shape;207;p34"/>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5"/>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Look at books you have borrowed currently</a:t>
            </a:r>
            <a:endParaRPr/>
          </a:p>
        </p:txBody>
      </p:sp>
      <p:sp>
        <p:nvSpPr>
          <p:cNvPr id="213" name="Google Shape;213;p35"/>
          <p:cNvSpPr txBox="1"/>
          <p:nvPr>
            <p:ph idx="4294967295" type="body"/>
          </p:nvPr>
        </p:nvSpPr>
        <p:spPr>
          <a:xfrm>
            <a:off x="311700" y="1301750"/>
            <a:ext cx="85206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SzPts val="1800"/>
              <a:buNone/>
            </a:pPr>
            <a:r>
              <a:rPr lang="en-GB"/>
              <a:t>Share with the class the books that are historical fiction or realistic fiction.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0" st="0"/>
                                            </p:txEl>
                                          </p:spTgt>
                                        </p:tgtEl>
                                        <p:attrNameLst>
                                          <p:attrName>style.visibility</p:attrName>
                                        </p:attrNameLst>
                                      </p:cBhvr>
                                      <p:to>
                                        <p:strVal val="visible"/>
                                      </p:to>
                                    </p:set>
                                    <p:animEffect filter="fade" transition="in">
                                      <p:cBhvr>
                                        <p:cTn dur="1000"/>
                                        <p:tgtEl>
                                          <p:spTgt spid="21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6"/>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How does this matter? </a:t>
            </a:r>
            <a:endParaRPr/>
          </a:p>
        </p:txBody>
      </p:sp>
      <p:sp>
        <p:nvSpPr>
          <p:cNvPr id="219" name="Google Shape;219;p36"/>
          <p:cNvSpPr txBox="1"/>
          <p:nvPr>
            <p:ph idx="4294967295" type="body"/>
          </p:nvPr>
        </p:nvSpPr>
        <p:spPr>
          <a:xfrm>
            <a:off x="311700" y="1106000"/>
            <a:ext cx="8520600" cy="2897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u="sng"/>
              <a:t>Turn and Talk:</a:t>
            </a:r>
            <a:r>
              <a:rPr lang="en-GB"/>
              <a:t> </a:t>
            </a:r>
            <a:endParaRPr/>
          </a:p>
          <a:p>
            <a:pPr indent="-342900" lvl="0" marL="457200" rtl="0" algn="l">
              <a:lnSpc>
                <a:spcPct val="115000"/>
              </a:lnSpc>
              <a:spcBef>
                <a:spcPts val="1600"/>
              </a:spcBef>
              <a:spcAft>
                <a:spcPts val="0"/>
              </a:spcAft>
              <a:buSzPts val="1800"/>
              <a:buChar char="●"/>
            </a:pPr>
            <a:r>
              <a:rPr lang="en-GB"/>
              <a:t>How will my reading experience change if I know that the book belongs to historical fiction (and not realistic fiction)? </a:t>
            </a:r>
            <a:endParaRPr/>
          </a:p>
          <a:p>
            <a:pPr indent="-342900" lvl="0" marL="457200" rtl="0" algn="l">
              <a:lnSpc>
                <a:spcPct val="115000"/>
              </a:lnSpc>
              <a:spcBef>
                <a:spcPts val="0"/>
              </a:spcBef>
              <a:spcAft>
                <a:spcPts val="0"/>
              </a:spcAft>
              <a:buSzPts val="1800"/>
              <a:buChar char="●"/>
            </a:pPr>
            <a:r>
              <a:rPr lang="en-GB"/>
              <a:t>What can I gain as a reader by reading historical fiction? </a:t>
            </a:r>
            <a:endParaRPr/>
          </a:p>
          <a:p>
            <a:pPr indent="-342900" lvl="0" marL="457200" rtl="0" algn="l">
              <a:lnSpc>
                <a:spcPct val="115000"/>
              </a:lnSpc>
              <a:spcBef>
                <a:spcPts val="0"/>
              </a:spcBef>
              <a:spcAft>
                <a:spcPts val="0"/>
              </a:spcAft>
              <a:buSzPts val="1800"/>
              <a:buChar char="●"/>
            </a:pPr>
            <a:r>
              <a:rPr lang="en-GB"/>
              <a:t>What should I change in the way I have been reading historical fiction?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0" st="0"/>
                                            </p:txEl>
                                          </p:spTgt>
                                        </p:tgtEl>
                                        <p:attrNameLst>
                                          <p:attrName>style.visibility</p:attrName>
                                        </p:attrNameLst>
                                      </p:cBhvr>
                                      <p:to>
                                        <p:strVal val="visible"/>
                                      </p:to>
                                    </p:set>
                                    <p:animEffect filter="fade" transition="in">
                                      <p:cBhvr>
                                        <p:cTn dur="1000"/>
                                        <p:tgtEl>
                                          <p:spTgt spid="21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1" st="1"/>
                                            </p:txEl>
                                          </p:spTgt>
                                        </p:tgtEl>
                                        <p:attrNameLst>
                                          <p:attrName>style.visibility</p:attrName>
                                        </p:attrNameLst>
                                      </p:cBhvr>
                                      <p:to>
                                        <p:strVal val="visible"/>
                                      </p:to>
                                    </p:set>
                                    <p:animEffect filter="fade" transition="in">
                                      <p:cBhvr>
                                        <p:cTn dur="1000"/>
                                        <p:tgtEl>
                                          <p:spTgt spid="21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2" st="2"/>
                                            </p:txEl>
                                          </p:spTgt>
                                        </p:tgtEl>
                                        <p:attrNameLst>
                                          <p:attrName>style.visibility</p:attrName>
                                        </p:attrNameLst>
                                      </p:cBhvr>
                                      <p:to>
                                        <p:strVal val="visible"/>
                                      </p:to>
                                    </p:set>
                                    <p:animEffect filter="fade" transition="in">
                                      <p:cBhvr>
                                        <p:cTn dur="1000"/>
                                        <p:tgtEl>
                                          <p:spTgt spid="21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3" st="3"/>
                                            </p:txEl>
                                          </p:spTgt>
                                        </p:tgtEl>
                                        <p:attrNameLst>
                                          <p:attrName>style.visibility</p:attrName>
                                        </p:attrNameLst>
                                      </p:cBhvr>
                                      <p:to>
                                        <p:strVal val="visible"/>
                                      </p:to>
                                    </p:set>
                                    <p:animEffect filter="fade" transition="in">
                                      <p:cBhvr>
                                        <p:cTn dur="1000"/>
                                        <p:tgtEl>
                                          <p:spTgt spid="219">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7"/>
          <p:cNvSpPr txBox="1"/>
          <p:nvPr>
            <p:ph idx="4294967295" type="title"/>
          </p:nvPr>
        </p:nvSpPr>
        <p:spPr>
          <a:xfrm>
            <a:off x="311700" y="372500"/>
            <a:ext cx="8520600" cy="646500"/>
          </a:xfrm>
          <a:prstGeom prst="rect">
            <a:avLst/>
          </a:prstGeom>
          <a:noFill/>
          <a:ln>
            <a:noFill/>
          </a:ln>
        </p:spPr>
        <p:txBody>
          <a:bodyPr anchorCtr="0" anchor="b" bIns="91425" lIns="91425" spcFirstLastPara="1" rIns="91425" wrap="square" tIns="91425">
            <a:spAutoFit/>
          </a:bodyPr>
          <a:lstStyle/>
          <a:p>
            <a:pPr indent="0" lvl="0" marL="0" rtl="0" algn="l">
              <a:lnSpc>
                <a:spcPct val="100000"/>
              </a:lnSpc>
              <a:spcBef>
                <a:spcPts val="0"/>
              </a:spcBef>
              <a:spcAft>
                <a:spcPts val="0"/>
              </a:spcAft>
              <a:buSzPts val="3000"/>
              <a:buNone/>
            </a:pPr>
            <a:r>
              <a:rPr lang="en-GB"/>
              <a:t>Let’s recap and wrap up. </a:t>
            </a:r>
            <a:endParaRPr/>
          </a:p>
        </p:txBody>
      </p:sp>
      <p:sp>
        <p:nvSpPr>
          <p:cNvPr id="225" name="Google Shape;225;p37"/>
          <p:cNvSpPr txBox="1"/>
          <p:nvPr>
            <p:ph idx="4294967295" type="body"/>
          </p:nvPr>
        </p:nvSpPr>
        <p:spPr>
          <a:xfrm>
            <a:off x="311700" y="1106000"/>
            <a:ext cx="8520600" cy="332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a:t>Redraw the diagram below to reflect your current understanding of the difference between historical fiction and realistic fiction.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GB"/>
              <a:t>OR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GB"/>
              <a:t>write the similarities and</a:t>
            </a:r>
            <a:endParaRPr/>
          </a:p>
          <a:p>
            <a:pPr indent="0" lvl="0" marL="0" rtl="0" algn="l">
              <a:lnSpc>
                <a:spcPct val="115000"/>
              </a:lnSpc>
              <a:spcBef>
                <a:spcPts val="0"/>
              </a:spcBef>
              <a:spcAft>
                <a:spcPts val="0"/>
              </a:spcAft>
              <a:buNone/>
            </a:pPr>
            <a:r>
              <a:rPr lang="en-GB"/>
              <a:t>differences between </a:t>
            </a:r>
            <a:endParaRPr/>
          </a:p>
          <a:p>
            <a:pPr indent="0" lvl="0" marL="0" rtl="0" algn="l">
              <a:lnSpc>
                <a:spcPct val="115000"/>
              </a:lnSpc>
              <a:spcBef>
                <a:spcPts val="0"/>
              </a:spcBef>
              <a:spcAft>
                <a:spcPts val="0"/>
              </a:spcAft>
              <a:buNone/>
            </a:pPr>
            <a:r>
              <a:rPr lang="en-GB"/>
              <a:t>realistic fiction and </a:t>
            </a:r>
            <a:endParaRPr/>
          </a:p>
          <a:p>
            <a:pPr indent="0" lvl="0" marL="0" rtl="0" algn="l">
              <a:lnSpc>
                <a:spcPct val="115000"/>
              </a:lnSpc>
              <a:spcBef>
                <a:spcPts val="0"/>
              </a:spcBef>
              <a:spcAft>
                <a:spcPts val="0"/>
              </a:spcAft>
              <a:buNone/>
            </a:pPr>
            <a:r>
              <a:rPr lang="en-GB"/>
              <a:t>historical fiction. </a:t>
            </a:r>
            <a:endParaRPr/>
          </a:p>
        </p:txBody>
      </p:sp>
      <p:sp>
        <p:nvSpPr>
          <p:cNvPr id="226" name="Google Shape;226;p37"/>
          <p:cNvSpPr/>
          <p:nvPr/>
        </p:nvSpPr>
        <p:spPr>
          <a:xfrm>
            <a:off x="4237275" y="1879850"/>
            <a:ext cx="4461300" cy="27696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GB" sz="3000"/>
              <a:t>f</a:t>
            </a:r>
            <a:r>
              <a:rPr b="0" i="0" lang="en-GB" sz="3000" u="none" cap="none" strike="noStrike">
                <a:solidFill>
                  <a:srgbClr val="000000"/>
                </a:solidFill>
                <a:latin typeface="Arial"/>
                <a:ea typeface="Arial"/>
                <a:cs typeface="Arial"/>
                <a:sym typeface="Arial"/>
              </a:rPr>
              <a:t>iction</a:t>
            </a:r>
            <a:endParaRPr b="0" i="0" sz="3000" u="none" cap="none" strike="noStrike">
              <a:solidFill>
                <a:srgbClr val="000000"/>
              </a:solidFill>
              <a:latin typeface="Arial"/>
              <a:ea typeface="Arial"/>
              <a:cs typeface="Arial"/>
              <a:sym typeface="Arial"/>
            </a:endParaRPr>
          </a:p>
        </p:txBody>
      </p:sp>
      <p:sp>
        <p:nvSpPr>
          <p:cNvPr id="227" name="Google Shape;227;p37"/>
          <p:cNvSpPr/>
          <p:nvPr/>
        </p:nvSpPr>
        <p:spPr>
          <a:xfrm>
            <a:off x="6535700" y="2466050"/>
            <a:ext cx="1760100" cy="1487100"/>
          </a:xfrm>
          <a:prstGeom prst="ellipse">
            <a:avLst/>
          </a:prstGeom>
          <a:solidFill>
            <a:srgbClr val="6666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GB" sz="2400"/>
              <a:t>b</a:t>
            </a:r>
            <a:r>
              <a:rPr b="0" i="0" lang="en-GB" sz="2400" u="none" cap="none" strike="noStrike">
                <a:solidFill>
                  <a:srgbClr val="000000"/>
                </a:solidFill>
                <a:latin typeface="Arial"/>
                <a:ea typeface="Arial"/>
                <a:cs typeface="Arial"/>
                <a:sym typeface="Arial"/>
              </a:rPr>
              <a:t>ased on true stories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8"/>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Historical Fiction</a:t>
            </a:r>
            <a:endParaRPr/>
          </a:p>
        </p:txBody>
      </p:sp>
      <p:sp>
        <p:nvSpPr>
          <p:cNvPr id="233" name="Google Shape;233;p38"/>
          <p:cNvSpPr txBox="1"/>
          <p:nvPr>
            <p:ph idx="4294967295" type="body"/>
          </p:nvPr>
        </p:nvSpPr>
        <p:spPr>
          <a:xfrm>
            <a:off x="311700" y="1468825"/>
            <a:ext cx="8520600" cy="309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t>A book can be identified as </a:t>
            </a:r>
            <a:r>
              <a:rPr b="1" lang="en-GB"/>
              <a:t>historical fiction </a:t>
            </a:r>
            <a:r>
              <a:rPr lang="en-GB"/>
              <a:t>if it satisfies 3 conditions: </a:t>
            </a:r>
            <a:endParaRPr/>
          </a:p>
          <a:p>
            <a:pPr indent="-342900" lvl="0" marL="457200" rtl="0" algn="l">
              <a:lnSpc>
                <a:spcPct val="115000"/>
              </a:lnSpc>
              <a:spcBef>
                <a:spcPts val="1600"/>
              </a:spcBef>
              <a:spcAft>
                <a:spcPts val="0"/>
              </a:spcAft>
              <a:buSzPts val="1800"/>
              <a:buAutoNum type="arabicPeriod"/>
            </a:pPr>
            <a:r>
              <a:rPr lang="en-GB"/>
              <a:t>It must be set in history (at the time of creation). </a:t>
            </a:r>
            <a:endParaRPr/>
          </a:p>
          <a:p>
            <a:pPr indent="-342900" lvl="0" marL="457200" rtl="0" algn="l">
              <a:lnSpc>
                <a:spcPct val="115000"/>
              </a:lnSpc>
              <a:spcBef>
                <a:spcPts val="0"/>
              </a:spcBef>
              <a:spcAft>
                <a:spcPts val="0"/>
              </a:spcAft>
              <a:buSzPts val="1800"/>
              <a:buAutoNum type="arabicPeriod"/>
            </a:pPr>
            <a:r>
              <a:rPr lang="en-GB"/>
              <a:t>A significant historical event/person must be at the center of the plot. </a:t>
            </a:r>
            <a:endParaRPr/>
          </a:p>
          <a:p>
            <a:pPr indent="-342900" lvl="0" marL="457200" rtl="0" algn="l">
              <a:lnSpc>
                <a:spcPct val="115000"/>
              </a:lnSpc>
              <a:spcBef>
                <a:spcPts val="0"/>
              </a:spcBef>
              <a:spcAft>
                <a:spcPts val="0"/>
              </a:spcAft>
              <a:buSzPts val="1800"/>
              <a:buAutoNum type="arabicPeriod"/>
            </a:pPr>
            <a:r>
              <a:rPr lang="en-GB"/>
              <a:t>The significant historical event / person must play a major role in the plot/conflict.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
                                            <p:txEl>
                                              <p:pRg end="0" st="0"/>
                                            </p:txEl>
                                          </p:spTgt>
                                        </p:tgtEl>
                                        <p:attrNameLst>
                                          <p:attrName>style.visibility</p:attrName>
                                        </p:attrNameLst>
                                      </p:cBhvr>
                                      <p:to>
                                        <p:strVal val="visible"/>
                                      </p:to>
                                    </p:set>
                                    <p:animEffect filter="fade" transition="in">
                                      <p:cBhvr>
                                        <p:cTn dur="1000"/>
                                        <p:tgtEl>
                                          <p:spTgt spid="23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
                                            <p:txEl>
                                              <p:pRg end="1" st="1"/>
                                            </p:txEl>
                                          </p:spTgt>
                                        </p:tgtEl>
                                        <p:attrNameLst>
                                          <p:attrName>style.visibility</p:attrName>
                                        </p:attrNameLst>
                                      </p:cBhvr>
                                      <p:to>
                                        <p:strVal val="visible"/>
                                      </p:to>
                                    </p:set>
                                    <p:animEffect filter="fade" transition="in">
                                      <p:cBhvr>
                                        <p:cTn dur="1000"/>
                                        <p:tgtEl>
                                          <p:spTgt spid="23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
                                            <p:txEl>
                                              <p:pRg end="2" st="2"/>
                                            </p:txEl>
                                          </p:spTgt>
                                        </p:tgtEl>
                                        <p:attrNameLst>
                                          <p:attrName>style.visibility</p:attrName>
                                        </p:attrNameLst>
                                      </p:cBhvr>
                                      <p:to>
                                        <p:strVal val="visible"/>
                                      </p:to>
                                    </p:set>
                                    <p:animEffect filter="fade" transition="in">
                                      <p:cBhvr>
                                        <p:cTn dur="1000"/>
                                        <p:tgtEl>
                                          <p:spTgt spid="23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
                                            <p:txEl>
                                              <p:pRg end="3" st="3"/>
                                            </p:txEl>
                                          </p:spTgt>
                                        </p:tgtEl>
                                        <p:attrNameLst>
                                          <p:attrName>style.visibility</p:attrName>
                                        </p:attrNameLst>
                                      </p:cBhvr>
                                      <p:to>
                                        <p:strVal val="visible"/>
                                      </p:to>
                                    </p:set>
                                    <p:animEffect filter="fade" transition="in">
                                      <p:cBhvr>
                                        <p:cTn dur="1000"/>
                                        <p:tgtEl>
                                          <p:spTgt spid="233">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