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Source Code Pro"/>
      <p:regular r:id="rId22"/>
      <p:bold r:id="rId23"/>
      <p:italic r:id="rId24"/>
      <p:boldItalic r:id="rId25"/>
    </p:embeddedFont>
    <p:embeddedFont>
      <p:font typeface="Oswal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SourceCodePro-regular.fntdata"/><Relationship Id="rId21" Type="http://schemas.openxmlformats.org/officeDocument/2006/relationships/slide" Target="slides/slide16.xml"/><Relationship Id="rId24" Type="http://schemas.openxmlformats.org/officeDocument/2006/relationships/font" Target="fonts/SourceCodePro-italic.fntdata"/><Relationship Id="rId23" Type="http://schemas.openxmlformats.org/officeDocument/2006/relationships/font" Target="fonts/SourceCodePr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regular.fntdata"/><Relationship Id="rId25" Type="http://schemas.openxmlformats.org/officeDocument/2006/relationships/font" Target="fonts/SourceCodePro-boldItalic.fntdata"/><Relationship Id="rId27"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ictionary.cambridge.org/us/dictionary/english/dystopia#:~:text=a%20very%20bad%20or%20unfair,covered%20in%20towers%20of%20garbag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ea1b72992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ea1b72992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ea1b729920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ea1b72992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https://dictionary.cambridge.org/us/dictionary/english/dystopia#:~:text=a%20very%20bad%20or%20unfair,covered%20in%20towers%20of%20garbage</a:t>
            </a:r>
            <a:r>
              <a:rPr lang="en-GB"/>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ea1b729920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ea1b729920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ea1b729920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ea1b729920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ea1b729920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ea1b729920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76a9511b3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276a9511b33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76a9511b3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76a9511b3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ea4585d936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2ea4585d936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ea4585d936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g2ea4585d936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ea4585d936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ea4585d936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ea4585d936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ea4585d936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ea4585d936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2ea4585d936_0_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ea4585d936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ea4585d936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ea4585d936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ea4585d936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76a9511b3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76a9511b3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ea4585d936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ea4585d936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4" name="Google Shape;14;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2" name="Google Shape;22;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7" name="Google Shape;27;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6" name="Google Shape;36;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9" name="Shape 39"/>
        <p:cNvGrpSpPr/>
        <p:nvPr/>
      </p:nvGrpSpPr>
      <p:grpSpPr>
        <a:xfrm>
          <a:off x="0" y="0"/>
          <a:ext cx="0" cy="0"/>
          <a:chOff x="0" y="0"/>
          <a:chExt cx="0" cy="0"/>
        </a:xfrm>
      </p:grpSpPr>
      <p:sp>
        <p:nvSpPr>
          <p:cNvPr id="40" name="Google Shape;40;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2" name="Shape 42"/>
        <p:cNvGrpSpPr/>
        <p:nvPr/>
      </p:nvGrpSpPr>
      <p:grpSpPr>
        <a:xfrm>
          <a:off x="0" y="0"/>
          <a:ext cx="0" cy="0"/>
          <a:chOff x="0" y="0"/>
          <a:chExt cx="0" cy="0"/>
        </a:xfrm>
      </p:grpSpPr>
      <p:sp>
        <p:nvSpPr>
          <p:cNvPr id="43" name="Google Shape;43;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5" name="Google Shape;45;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6" name="Google Shape;46;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cxnSp>
        <p:nvCxnSpPr>
          <p:cNvPr id="53" name="Google Shape;53;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4" name="Google Shape;5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5" name="Google Shape;55;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hyperlink" Target="https://www.teachingtenets.com/" TargetMode="Externa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a:off x="6577575" y="4568725"/>
            <a:ext cx="2315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chemeClr val="dk2"/>
                </a:solidFill>
                <a:latin typeface="Source Code Pro"/>
                <a:ea typeface="Source Code Pro"/>
                <a:cs typeface="Source Code Pro"/>
                <a:sym typeface="Source Code Pro"/>
              </a:rPr>
              <a:t>Aishwarya M. </a:t>
            </a:r>
            <a:endParaRPr sz="9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900" u="sng">
                <a:solidFill>
                  <a:schemeClr val="hlink"/>
                </a:solidFill>
                <a:latin typeface="Source Code Pro"/>
                <a:ea typeface="Source Code Pro"/>
                <a:cs typeface="Source Code Pro"/>
                <a:sym typeface="Source Code Pro"/>
                <a:hlinkClick r:id="rId1"/>
              </a:rPr>
              <a:t>https://www.teachingtenets.com/</a:t>
            </a:r>
            <a:r>
              <a:rPr lang="en-GB" sz="900">
                <a:solidFill>
                  <a:schemeClr val="dk2"/>
                </a:solidFill>
                <a:latin typeface="Source Code Pro"/>
                <a:ea typeface="Source Code Pro"/>
                <a:cs typeface="Source Code Pro"/>
                <a:sym typeface="Source Code Pro"/>
              </a:rPr>
              <a:t> </a:t>
            </a:r>
            <a:endParaRPr sz="900">
              <a:solidFill>
                <a:schemeClr val="dk2"/>
              </a:solidFill>
              <a:latin typeface="Source Code Pro"/>
              <a:ea typeface="Source Code Pro"/>
              <a:cs typeface="Source Code Pro"/>
              <a:sym typeface="Source Code Pro"/>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Lesson 5</a:t>
            </a:r>
            <a:endParaRPr/>
          </a:p>
          <a:p>
            <a:pPr indent="0" lvl="0" marL="0" rtl="0" algn="ctr">
              <a:spcBef>
                <a:spcPts val="0"/>
              </a:spcBef>
              <a:spcAft>
                <a:spcPts val="0"/>
              </a:spcAft>
              <a:buNone/>
            </a:pPr>
            <a:r>
              <a:rPr lang="en-GB"/>
              <a:t>Science Fiction vs. Dystopia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4294967295" type="title"/>
          </p:nvPr>
        </p:nvSpPr>
        <p:spPr>
          <a:xfrm>
            <a:off x="311700" y="548075"/>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First, the </a:t>
            </a:r>
            <a:r>
              <a:rPr lang="en-GB"/>
              <a:t>definition</a:t>
            </a:r>
            <a:r>
              <a:rPr lang="en-GB"/>
              <a:t> of DYSTOPIA</a:t>
            </a:r>
            <a:endParaRPr/>
          </a:p>
        </p:txBody>
      </p:sp>
      <p:sp>
        <p:nvSpPr>
          <p:cNvPr id="69" name="Google Shape;69;p14"/>
          <p:cNvSpPr txBox="1"/>
          <p:nvPr>
            <p:ph idx="4294967295" type="body"/>
          </p:nvPr>
        </p:nvSpPr>
        <p:spPr>
          <a:xfrm>
            <a:off x="311700" y="1441525"/>
            <a:ext cx="8520600" cy="3153900"/>
          </a:xfrm>
          <a:prstGeom prst="rect">
            <a:avLst/>
          </a:prstGeom>
        </p:spPr>
        <p:txBody>
          <a:bodyPr anchorCtr="0" anchor="t" bIns="91425" lIns="91425" spcFirstLastPara="1" rIns="91425" wrap="square" tIns="91425">
            <a:spAutoFit/>
          </a:bodyPr>
          <a:lstStyle/>
          <a:p>
            <a:pPr indent="-342900" lvl="0" marL="457200" rtl="0" algn="l">
              <a:spcBef>
                <a:spcPts val="0"/>
              </a:spcBef>
              <a:spcAft>
                <a:spcPts val="0"/>
              </a:spcAft>
              <a:buSzPts val="1800"/>
              <a:buChar char="-"/>
            </a:pPr>
            <a:r>
              <a:rPr lang="en-GB"/>
              <a:t>a</a:t>
            </a:r>
            <a:r>
              <a:rPr lang="en-GB"/>
              <a:t>n imaginary world </a:t>
            </a:r>
            <a:endParaRPr/>
          </a:p>
          <a:p>
            <a:pPr indent="-342900" lvl="0" marL="457200" rtl="0" algn="l">
              <a:spcBef>
                <a:spcPts val="0"/>
              </a:spcBef>
              <a:spcAft>
                <a:spcPts val="0"/>
              </a:spcAft>
              <a:buSzPts val="1800"/>
              <a:buChar char="-"/>
            </a:pPr>
            <a:r>
              <a:rPr lang="en-GB"/>
              <a:t>w</a:t>
            </a:r>
            <a:r>
              <a:rPr lang="en-GB"/>
              <a:t>hich is extremely difficult </a:t>
            </a:r>
            <a:endParaRPr/>
          </a:p>
          <a:p>
            <a:pPr indent="-342900" lvl="0" marL="457200" rtl="0" algn="l">
              <a:spcBef>
                <a:spcPts val="0"/>
              </a:spcBef>
              <a:spcAft>
                <a:spcPts val="0"/>
              </a:spcAft>
              <a:buSzPts val="1800"/>
              <a:buChar char="-"/>
            </a:pPr>
            <a:r>
              <a:rPr lang="en-GB"/>
              <a:t>w</a:t>
            </a:r>
            <a:r>
              <a:rPr lang="en-GB"/>
              <a:t>ith terrible injustice and suffering </a:t>
            </a:r>
            <a:endParaRPr/>
          </a:p>
          <a:p>
            <a:pPr indent="0" lvl="0" marL="0" rtl="0" algn="l">
              <a:spcBef>
                <a:spcPts val="1200"/>
              </a:spcBef>
              <a:spcAft>
                <a:spcPts val="0"/>
              </a:spcAft>
              <a:buNone/>
            </a:pPr>
            <a:r>
              <a:rPr lang="en-GB"/>
              <a:t>For example: It’s the year 2700. The Earth is uninhabitable because it’s covered in towers of garbage.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The opposite of DYSTOPIA is UTOPIA, an imaginary world which is perfect and everyone is happy.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idx="4294967295" type="title"/>
          </p:nvPr>
        </p:nvSpPr>
        <p:spPr>
          <a:xfrm>
            <a:off x="1947300" y="131400"/>
            <a:ext cx="5249400" cy="7335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GB"/>
              <a:t>Two Famous Examples of DYSTOPIA</a:t>
            </a:r>
            <a:endParaRPr/>
          </a:p>
        </p:txBody>
      </p:sp>
      <p:pic>
        <p:nvPicPr>
          <p:cNvPr id="75" name="Google Shape;75;p15"/>
          <p:cNvPicPr preferRelativeResize="0"/>
          <p:nvPr/>
        </p:nvPicPr>
        <p:blipFill>
          <a:blip r:embed="rId3">
            <a:alphaModFix/>
          </a:blip>
          <a:stretch>
            <a:fillRect/>
          </a:stretch>
        </p:blipFill>
        <p:spPr>
          <a:xfrm>
            <a:off x="2186625" y="1020025"/>
            <a:ext cx="2357131" cy="3557126"/>
          </a:xfrm>
          <a:prstGeom prst="rect">
            <a:avLst/>
          </a:prstGeom>
          <a:noFill/>
          <a:ln>
            <a:noFill/>
          </a:ln>
        </p:spPr>
      </p:pic>
      <p:pic>
        <p:nvPicPr>
          <p:cNvPr id="76" name="Google Shape;76;p15"/>
          <p:cNvPicPr preferRelativeResize="0"/>
          <p:nvPr/>
        </p:nvPicPr>
        <p:blipFill>
          <a:blip r:embed="rId4">
            <a:alphaModFix/>
          </a:blip>
          <a:stretch>
            <a:fillRect/>
          </a:stretch>
        </p:blipFill>
        <p:spPr>
          <a:xfrm>
            <a:off x="4649700" y="1020025"/>
            <a:ext cx="2307675" cy="3557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p16"/>
          <p:cNvPicPr preferRelativeResize="0"/>
          <p:nvPr/>
        </p:nvPicPr>
        <p:blipFill>
          <a:blip r:embed="rId3">
            <a:alphaModFix/>
          </a:blip>
          <a:stretch>
            <a:fillRect/>
          </a:stretch>
        </p:blipFill>
        <p:spPr>
          <a:xfrm>
            <a:off x="152400" y="0"/>
            <a:ext cx="3408356" cy="5143500"/>
          </a:xfrm>
          <a:prstGeom prst="rect">
            <a:avLst/>
          </a:prstGeom>
          <a:noFill/>
          <a:ln>
            <a:noFill/>
          </a:ln>
        </p:spPr>
      </p:pic>
      <p:sp>
        <p:nvSpPr>
          <p:cNvPr id="82" name="Google Shape;82;p16"/>
          <p:cNvSpPr txBox="1"/>
          <p:nvPr/>
        </p:nvSpPr>
        <p:spPr>
          <a:xfrm>
            <a:off x="3615975" y="162900"/>
            <a:ext cx="5358300" cy="397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50">
                <a:solidFill>
                  <a:srgbClr val="1E1915"/>
                </a:solidFill>
                <a:highlight>
                  <a:srgbClr val="FFFFFF"/>
                </a:highlight>
                <a:latin typeface="Source Code Pro"/>
                <a:ea typeface="Source Code Pro"/>
                <a:cs typeface="Source Code Pro"/>
                <a:sym typeface="Source Code Pro"/>
              </a:rPr>
              <a:t>Aldous Huxley's profoundly important classic of world literature, </a:t>
            </a:r>
            <a:r>
              <a:rPr i="1" lang="en-GB" sz="2050">
                <a:solidFill>
                  <a:srgbClr val="1E1915"/>
                </a:solidFill>
                <a:highlight>
                  <a:srgbClr val="FFFFFF"/>
                </a:highlight>
                <a:latin typeface="Source Code Pro"/>
                <a:ea typeface="Source Code Pro"/>
                <a:cs typeface="Source Code Pro"/>
                <a:sym typeface="Source Code Pro"/>
              </a:rPr>
              <a:t>Brave New World</a:t>
            </a:r>
            <a:r>
              <a:rPr lang="en-GB" sz="2050">
                <a:solidFill>
                  <a:srgbClr val="1E1915"/>
                </a:solidFill>
                <a:highlight>
                  <a:srgbClr val="FFFFFF"/>
                </a:highlight>
                <a:latin typeface="Source Code Pro"/>
                <a:ea typeface="Source Code Pro"/>
                <a:cs typeface="Source Code Pro"/>
                <a:sym typeface="Source Code Pro"/>
              </a:rPr>
              <a:t> is a searching vision of an unequal, technologically-advanced future where humans are genetically bred, socially indoctrinated, and pharmaceutically anesthetized to passively uphold an authoritarian ruling order–all at the cost of our freedom, full humanity, and perhaps also our souls.</a:t>
            </a:r>
            <a:endParaRPr sz="2050">
              <a:solidFill>
                <a:schemeClr val="dk2"/>
              </a:solidFill>
              <a:latin typeface="Source Code Pro"/>
              <a:ea typeface="Source Code Pro"/>
              <a:cs typeface="Source Code Pro"/>
              <a:sym typeface="Source Code Pro"/>
            </a:endParaRPr>
          </a:p>
        </p:txBody>
      </p:sp>
      <p:sp>
        <p:nvSpPr>
          <p:cNvPr id="83" name="Google Shape;83;p1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7"/>
          <p:cNvPicPr preferRelativeResize="0"/>
          <p:nvPr/>
        </p:nvPicPr>
        <p:blipFill rotWithShape="1">
          <a:blip r:embed="rId3">
            <a:alphaModFix/>
          </a:blip>
          <a:srcRect b="1047" l="0" r="0" t="1047"/>
          <a:stretch/>
        </p:blipFill>
        <p:spPr>
          <a:xfrm>
            <a:off x="152400" y="0"/>
            <a:ext cx="3408356" cy="5143500"/>
          </a:xfrm>
          <a:prstGeom prst="rect">
            <a:avLst/>
          </a:prstGeom>
          <a:noFill/>
          <a:ln>
            <a:noFill/>
          </a:ln>
        </p:spPr>
      </p:pic>
      <p:sp>
        <p:nvSpPr>
          <p:cNvPr id="89" name="Google Shape;89;p17"/>
          <p:cNvSpPr txBox="1"/>
          <p:nvPr/>
        </p:nvSpPr>
        <p:spPr>
          <a:xfrm>
            <a:off x="3615975" y="55050"/>
            <a:ext cx="5358300" cy="463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700">
                <a:solidFill>
                  <a:srgbClr val="1E1915"/>
                </a:solidFill>
                <a:highlight>
                  <a:srgbClr val="FFFFFF"/>
                </a:highlight>
                <a:latin typeface="Source Code Pro"/>
                <a:ea typeface="Source Code Pro"/>
                <a:cs typeface="Source Code Pro"/>
                <a:sym typeface="Source Code Pro"/>
              </a:rPr>
              <a:t>A masterpiece of rebellion and imprisonment where war is peace freedom is slavery and Big Brother is watching Thought Police Big Brother Orwellian These words have entered our vocabulary because of George </a:t>
            </a:r>
            <a:r>
              <a:rPr lang="en-GB" sz="1700">
                <a:solidFill>
                  <a:srgbClr val="1E1915"/>
                </a:solidFill>
                <a:highlight>
                  <a:srgbClr val="FFFFFF"/>
                </a:highlight>
                <a:latin typeface="Source Code Pro"/>
                <a:ea typeface="Source Code Pro"/>
                <a:cs typeface="Source Code Pro"/>
                <a:sym typeface="Source Code Pro"/>
              </a:rPr>
              <a:t>Orwell's</a:t>
            </a:r>
            <a:r>
              <a:rPr lang="en-GB" sz="1700">
                <a:solidFill>
                  <a:srgbClr val="1E1915"/>
                </a:solidFill>
                <a:highlight>
                  <a:srgbClr val="FFFFFF"/>
                </a:highlight>
                <a:latin typeface="Source Code Pro"/>
                <a:ea typeface="Source Code Pro"/>
                <a:cs typeface="Source Code Pro"/>
                <a:sym typeface="Source Code Pro"/>
              </a:rPr>
              <a:t> classic dystopian novel 1984 The story of one </a:t>
            </a:r>
            <a:r>
              <a:rPr lang="en-GB" sz="1700">
                <a:solidFill>
                  <a:srgbClr val="1E1915"/>
                </a:solidFill>
                <a:highlight>
                  <a:srgbClr val="FFFFFF"/>
                </a:highlight>
                <a:latin typeface="Source Code Pro"/>
                <a:ea typeface="Source Code Pro"/>
                <a:cs typeface="Source Code Pro"/>
                <a:sym typeface="Source Code Pro"/>
              </a:rPr>
              <a:t>man's</a:t>
            </a:r>
            <a:r>
              <a:rPr lang="en-GB" sz="1700">
                <a:solidFill>
                  <a:srgbClr val="1E1915"/>
                </a:solidFill>
                <a:highlight>
                  <a:srgbClr val="FFFFFF"/>
                </a:highlight>
                <a:latin typeface="Source Code Pro"/>
                <a:ea typeface="Source Code Pro"/>
                <a:cs typeface="Source Code Pro"/>
                <a:sym typeface="Source Code Pro"/>
              </a:rPr>
              <a:t> nightmare odyssey as he pursues a forbidden love affair through a world ruled by warring states and a power structure that controls not only information but also individual thought and memory 1984 is a prophetic haunting tale More relevant than ever before 1984 exposes the worst crimes imaginable the destruction of truth freedom and individuality.</a:t>
            </a:r>
            <a:endParaRPr sz="1700">
              <a:solidFill>
                <a:schemeClr val="dk2"/>
              </a:solidFill>
              <a:latin typeface="Source Code Pro"/>
              <a:ea typeface="Source Code Pro"/>
              <a:cs typeface="Source Code Pro"/>
              <a:sym typeface="Source Code Pro"/>
            </a:endParaRPr>
          </a:p>
        </p:txBody>
      </p:sp>
      <p:sp>
        <p:nvSpPr>
          <p:cNvPr id="90" name="Google Shape;90;p17"/>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idx="4294967295" type="title"/>
          </p:nvPr>
        </p:nvSpPr>
        <p:spPr>
          <a:xfrm>
            <a:off x="311700" y="742450"/>
            <a:ext cx="2390700" cy="646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en-GB"/>
              <a:t>Let’s recollect: </a:t>
            </a:r>
            <a:r>
              <a:rPr lang="en-GB"/>
              <a:t> </a:t>
            </a:r>
            <a:endParaRPr/>
          </a:p>
        </p:txBody>
      </p:sp>
      <p:sp>
        <p:nvSpPr>
          <p:cNvPr id="96" name="Google Shape;96;p18"/>
          <p:cNvSpPr txBox="1"/>
          <p:nvPr>
            <p:ph idx="4294967295" type="body"/>
          </p:nvPr>
        </p:nvSpPr>
        <p:spPr>
          <a:xfrm>
            <a:off x="383300" y="1779100"/>
            <a:ext cx="8520600" cy="247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200"/>
              <a:t>Science Fiction</a:t>
            </a:r>
            <a:r>
              <a:rPr lang="en-GB" sz="2200"/>
              <a:t> </a:t>
            </a:r>
            <a:endParaRPr sz="2200"/>
          </a:p>
          <a:p>
            <a:pPr indent="-368300" lvl="0" marL="457200" rtl="0" algn="l">
              <a:lnSpc>
                <a:spcPct val="115000"/>
              </a:lnSpc>
              <a:spcBef>
                <a:spcPts val="0"/>
              </a:spcBef>
              <a:spcAft>
                <a:spcPts val="0"/>
              </a:spcAft>
              <a:buSzPts val="2200"/>
              <a:buChar char="-"/>
            </a:pPr>
            <a:r>
              <a:rPr lang="en-GB" sz="2200"/>
              <a:t>fiction </a:t>
            </a:r>
            <a:endParaRPr sz="2200"/>
          </a:p>
          <a:p>
            <a:pPr indent="-368300" lvl="0" marL="457200" rtl="0" algn="l">
              <a:lnSpc>
                <a:spcPct val="115000"/>
              </a:lnSpc>
              <a:spcBef>
                <a:spcPts val="0"/>
              </a:spcBef>
              <a:spcAft>
                <a:spcPts val="0"/>
              </a:spcAft>
              <a:buSzPts val="2200"/>
              <a:buChar char="-"/>
            </a:pPr>
            <a:r>
              <a:rPr lang="en-GB" sz="2200"/>
              <a:t>mostly set in future </a:t>
            </a:r>
            <a:endParaRPr sz="2200"/>
          </a:p>
          <a:p>
            <a:pPr indent="-368300" lvl="0" marL="457200" rtl="0" algn="l">
              <a:lnSpc>
                <a:spcPct val="115000"/>
              </a:lnSpc>
              <a:spcBef>
                <a:spcPts val="0"/>
              </a:spcBef>
              <a:spcAft>
                <a:spcPts val="0"/>
              </a:spcAft>
              <a:buSzPts val="2200"/>
              <a:buChar char="-"/>
            </a:pPr>
            <a:r>
              <a:rPr lang="en-GB" sz="2200"/>
              <a:t>with imaginary scientific or technological developments</a:t>
            </a:r>
            <a:endParaRPr sz="2200"/>
          </a:p>
          <a:p>
            <a:pPr indent="-368300" lvl="0" marL="457200" rtl="0" algn="l">
              <a:lnSpc>
                <a:spcPct val="115000"/>
              </a:lnSpc>
              <a:spcBef>
                <a:spcPts val="0"/>
              </a:spcBef>
              <a:spcAft>
                <a:spcPts val="0"/>
              </a:spcAft>
              <a:buSzPts val="2200"/>
              <a:buChar char="-"/>
            </a:pPr>
            <a:r>
              <a:rPr lang="en-GB" sz="2200"/>
              <a:t>sometimes major social or environmental changes</a:t>
            </a:r>
            <a:endParaRPr sz="2200"/>
          </a:p>
        </p:txBody>
      </p:sp>
      <p:sp>
        <p:nvSpPr>
          <p:cNvPr id="97" name="Google Shape;97;p18"/>
          <p:cNvSpPr/>
          <p:nvPr/>
        </p:nvSpPr>
        <p:spPr>
          <a:xfrm>
            <a:off x="3283200" y="634875"/>
            <a:ext cx="14307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space</a:t>
            </a:r>
            <a:endParaRPr sz="2000">
              <a:latin typeface="Source Code Pro"/>
              <a:ea typeface="Source Code Pro"/>
              <a:cs typeface="Source Code Pro"/>
              <a:sym typeface="Source Code Pro"/>
            </a:endParaRPr>
          </a:p>
        </p:txBody>
      </p:sp>
      <p:sp>
        <p:nvSpPr>
          <p:cNvPr id="98" name="Google Shape;98;p18"/>
          <p:cNvSpPr/>
          <p:nvPr/>
        </p:nvSpPr>
        <p:spPr>
          <a:xfrm>
            <a:off x="4935850" y="1106000"/>
            <a:ext cx="1578000" cy="1372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time travel</a:t>
            </a:r>
            <a:endParaRPr sz="2000">
              <a:latin typeface="Source Code Pro"/>
              <a:ea typeface="Source Code Pro"/>
              <a:cs typeface="Source Code Pro"/>
              <a:sym typeface="Source Code Pro"/>
            </a:endParaRPr>
          </a:p>
        </p:txBody>
      </p:sp>
      <p:sp>
        <p:nvSpPr>
          <p:cNvPr id="99" name="Google Shape;99;p18"/>
          <p:cNvSpPr/>
          <p:nvPr/>
        </p:nvSpPr>
        <p:spPr>
          <a:xfrm>
            <a:off x="6735800" y="634875"/>
            <a:ext cx="1776600" cy="1843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Source Code Pro"/>
                <a:ea typeface="Source Code Pro"/>
                <a:cs typeface="Source Code Pro"/>
                <a:sym typeface="Source Code Pro"/>
              </a:rPr>
              <a:t>life on other planets</a:t>
            </a:r>
            <a:endParaRPr sz="2000">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idx="4294967295" type="title"/>
          </p:nvPr>
        </p:nvSpPr>
        <p:spPr>
          <a:xfrm>
            <a:off x="311700" y="548075"/>
            <a:ext cx="8520600" cy="733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GB"/>
              <a:t>The source of confusion between science fiction and dystopia: </a:t>
            </a:r>
            <a:endParaRPr/>
          </a:p>
        </p:txBody>
      </p:sp>
      <p:sp>
        <p:nvSpPr>
          <p:cNvPr id="105" name="Google Shape;105;p19"/>
          <p:cNvSpPr txBox="1"/>
          <p:nvPr>
            <p:ph idx="4294967295" type="body"/>
          </p:nvPr>
        </p:nvSpPr>
        <p:spPr>
          <a:xfrm>
            <a:off x="311700" y="1441525"/>
            <a:ext cx="8520600" cy="1354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GB" sz="2000"/>
              <a:t>Very often, the future in </a:t>
            </a:r>
            <a:r>
              <a:rPr b="1" lang="en-GB" sz="2000"/>
              <a:t>science fiction</a:t>
            </a:r>
            <a:r>
              <a:rPr lang="en-GB" sz="2000"/>
              <a:t> is presented in a </a:t>
            </a:r>
            <a:r>
              <a:rPr b="1" lang="en-GB" sz="2000"/>
              <a:t>dystopian</a:t>
            </a:r>
            <a:r>
              <a:rPr lang="en-GB" sz="2000"/>
              <a:t> setting.</a:t>
            </a:r>
            <a:endParaRPr sz="2000"/>
          </a:p>
          <a:p>
            <a:pPr indent="0" lvl="0" marL="0" rtl="0" algn="l">
              <a:spcBef>
                <a:spcPts val="1200"/>
              </a:spcBef>
              <a:spcAft>
                <a:spcPts val="1200"/>
              </a:spcAft>
              <a:buNone/>
            </a:pPr>
            <a:r>
              <a:rPr lang="en-GB" sz="2000"/>
              <a:t>So, science fiction is </a:t>
            </a:r>
            <a:r>
              <a:rPr b="1" lang="en-GB" sz="2000"/>
              <a:t>OFTEN</a:t>
            </a:r>
            <a:r>
              <a:rPr lang="en-GB" sz="2000"/>
              <a:t> dystopian.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0"/>
          <p:cNvPicPr preferRelativeResize="0"/>
          <p:nvPr/>
        </p:nvPicPr>
        <p:blipFill rotWithShape="1">
          <a:blip r:embed="rId3">
            <a:alphaModFix/>
          </a:blip>
          <a:srcRect b="0" l="0" r="0" t="0"/>
          <a:stretch/>
        </p:blipFill>
        <p:spPr>
          <a:xfrm>
            <a:off x="412650" y="0"/>
            <a:ext cx="3405195" cy="5143500"/>
          </a:xfrm>
          <a:prstGeom prst="rect">
            <a:avLst/>
          </a:prstGeom>
          <a:noFill/>
          <a:ln>
            <a:noFill/>
          </a:ln>
        </p:spPr>
      </p:pic>
      <p:pic>
        <p:nvPicPr>
          <p:cNvPr id="111" name="Google Shape;111;p20"/>
          <p:cNvPicPr preferRelativeResize="0"/>
          <p:nvPr/>
        </p:nvPicPr>
        <p:blipFill rotWithShape="1">
          <a:blip r:embed="rId4">
            <a:alphaModFix/>
          </a:blip>
          <a:srcRect b="0" l="0" r="0" t="0"/>
          <a:stretch/>
        </p:blipFill>
        <p:spPr>
          <a:xfrm>
            <a:off x="4119300" y="1466850"/>
            <a:ext cx="4419600" cy="2209800"/>
          </a:xfrm>
          <a:prstGeom prst="rect">
            <a:avLst/>
          </a:prstGeom>
          <a:noFill/>
          <a:ln>
            <a:noFill/>
          </a:ln>
        </p:spPr>
      </p:pic>
      <p:sp>
        <p:nvSpPr>
          <p:cNvPr id="112" name="Google Shape;112;p20"/>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1"/>
          <p:cNvPicPr preferRelativeResize="0"/>
          <p:nvPr/>
        </p:nvPicPr>
        <p:blipFill rotWithShape="1">
          <a:blip r:embed="rId3">
            <a:alphaModFix/>
          </a:blip>
          <a:srcRect b="0" l="0" r="0" t="0"/>
          <a:stretch/>
        </p:blipFill>
        <p:spPr>
          <a:xfrm>
            <a:off x="920200" y="0"/>
            <a:ext cx="3558380" cy="5143500"/>
          </a:xfrm>
          <a:prstGeom prst="rect">
            <a:avLst/>
          </a:prstGeom>
          <a:noFill/>
          <a:ln>
            <a:noFill/>
          </a:ln>
        </p:spPr>
      </p:pic>
      <p:pic>
        <p:nvPicPr>
          <p:cNvPr id="118" name="Google Shape;118;p21"/>
          <p:cNvPicPr preferRelativeResize="0"/>
          <p:nvPr/>
        </p:nvPicPr>
        <p:blipFill rotWithShape="1">
          <a:blip r:embed="rId4">
            <a:alphaModFix/>
          </a:blip>
          <a:srcRect b="0" l="0" r="0" t="0"/>
          <a:stretch/>
        </p:blipFill>
        <p:spPr>
          <a:xfrm>
            <a:off x="4794800" y="0"/>
            <a:ext cx="3429000" cy="5143500"/>
          </a:xfrm>
          <a:prstGeom prst="rect">
            <a:avLst/>
          </a:prstGeom>
          <a:noFill/>
          <a:ln>
            <a:noFill/>
          </a:ln>
        </p:spPr>
      </p:pic>
      <p:sp>
        <p:nvSpPr>
          <p:cNvPr id="119" name="Google Shape;119;p21"/>
          <p:cNvSpPr/>
          <p:nvPr/>
        </p:nvSpPr>
        <p:spPr>
          <a:xfrm>
            <a:off x="8223800" y="4635375"/>
            <a:ext cx="5502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22"/>
          <p:cNvPicPr preferRelativeResize="0"/>
          <p:nvPr/>
        </p:nvPicPr>
        <p:blipFill>
          <a:blip r:embed="rId3">
            <a:alphaModFix/>
          </a:blip>
          <a:stretch>
            <a:fillRect/>
          </a:stretch>
        </p:blipFill>
        <p:spPr>
          <a:xfrm>
            <a:off x="1000500" y="0"/>
            <a:ext cx="3408356" cy="5143500"/>
          </a:xfrm>
          <a:prstGeom prst="rect">
            <a:avLst/>
          </a:prstGeom>
          <a:noFill/>
          <a:ln>
            <a:noFill/>
          </a:ln>
        </p:spPr>
      </p:pic>
      <p:pic>
        <p:nvPicPr>
          <p:cNvPr id="125" name="Google Shape;125;p22"/>
          <p:cNvPicPr preferRelativeResize="0"/>
          <p:nvPr/>
        </p:nvPicPr>
        <p:blipFill rotWithShape="1">
          <a:blip r:embed="rId4">
            <a:alphaModFix/>
          </a:blip>
          <a:srcRect b="1047" l="0" r="0" t="1047"/>
          <a:stretch/>
        </p:blipFill>
        <p:spPr>
          <a:xfrm>
            <a:off x="4735150" y="0"/>
            <a:ext cx="3408356" cy="5143500"/>
          </a:xfrm>
          <a:prstGeom prst="rect">
            <a:avLst/>
          </a:prstGeom>
          <a:noFill/>
          <a:ln>
            <a:noFill/>
          </a:ln>
        </p:spPr>
      </p:pic>
      <p:sp>
        <p:nvSpPr>
          <p:cNvPr id="126" name="Google Shape;126;p22"/>
          <p:cNvSpPr/>
          <p:nvPr/>
        </p:nvSpPr>
        <p:spPr>
          <a:xfrm>
            <a:off x="8143500" y="4635375"/>
            <a:ext cx="6885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idx="4294967295" type="title"/>
          </p:nvPr>
        </p:nvSpPr>
        <p:spPr>
          <a:xfrm>
            <a:off x="311700" y="2205000"/>
            <a:ext cx="8520600" cy="733500"/>
          </a:xfrm>
          <a:prstGeom prst="rect">
            <a:avLst/>
          </a:prstGeom>
        </p:spPr>
        <p:txBody>
          <a:bodyPr anchorCtr="0" anchor="b" bIns="91425" lIns="91425" spcFirstLastPara="1" rIns="91425" wrap="square" tIns="91425">
            <a:normAutofit/>
          </a:bodyPr>
          <a:lstStyle/>
          <a:p>
            <a:pPr indent="0" lvl="0" marL="0" rtl="0" algn="ctr">
              <a:lnSpc>
                <a:spcPct val="115000"/>
              </a:lnSpc>
              <a:spcBef>
                <a:spcPts val="0"/>
              </a:spcBef>
              <a:spcAft>
                <a:spcPts val="1200"/>
              </a:spcAft>
              <a:buNone/>
            </a:pPr>
            <a:r>
              <a:rPr lang="en-GB" sz="3600"/>
              <a:t>Many science fiction stories are NOT dystopian. </a:t>
            </a:r>
            <a:endParaRPr sz="3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4"/>
          <p:cNvPicPr preferRelativeResize="0"/>
          <p:nvPr/>
        </p:nvPicPr>
        <p:blipFill rotWithShape="1">
          <a:blip r:embed="rId3">
            <a:alphaModFix/>
          </a:blip>
          <a:srcRect b="0" l="0" r="0" t="0"/>
          <a:stretch/>
        </p:blipFill>
        <p:spPr>
          <a:xfrm>
            <a:off x="3051225" y="44575"/>
            <a:ext cx="3160250" cy="5054350"/>
          </a:xfrm>
          <a:prstGeom prst="rect">
            <a:avLst/>
          </a:prstGeom>
          <a:noFill/>
          <a:ln>
            <a:noFill/>
          </a:ln>
        </p:spPr>
      </p:pic>
      <p:sp>
        <p:nvSpPr>
          <p:cNvPr id="137" name="Google Shape;137;p24"/>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5"/>
          <p:cNvPicPr preferRelativeResize="0"/>
          <p:nvPr/>
        </p:nvPicPr>
        <p:blipFill>
          <a:blip r:embed="rId3">
            <a:alphaModFix/>
          </a:blip>
          <a:stretch>
            <a:fillRect/>
          </a:stretch>
        </p:blipFill>
        <p:spPr>
          <a:xfrm>
            <a:off x="448350" y="28662"/>
            <a:ext cx="3073108" cy="5086175"/>
          </a:xfrm>
          <a:prstGeom prst="rect">
            <a:avLst/>
          </a:prstGeom>
          <a:noFill/>
          <a:ln>
            <a:noFill/>
          </a:ln>
        </p:spPr>
      </p:pic>
      <p:sp>
        <p:nvSpPr>
          <p:cNvPr id="143" name="Google Shape;143;p25"/>
          <p:cNvSpPr txBox="1"/>
          <p:nvPr/>
        </p:nvSpPr>
        <p:spPr>
          <a:xfrm>
            <a:off x="3761100" y="139475"/>
            <a:ext cx="5181000" cy="486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dk2"/>
                </a:solidFill>
                <a:latin typeface="Source Code Pro"/>
                <a:ea typeface="Source Code Pro"/>
                <a:cs typeface="Source Code Pro"/>
                <a:sym typeface="Source Code Pro"/>
              </a:rPr>
              <a:t>Shevek, a brilliant physicist, decides to take action. He will seek answers, question the unquestionable, and attempt to tear down the walls of hatred that have isolated his planet of anarchists from the rest of the civilized universe. To do this dangerous task will mean giving up his family and possibly his life — Shevek must make the unprecedented journey to the utopian mother planet, Urras, to challenge the complex structures of life and living, and ignite the fires of change.</a:t>
            </a:r>
            <a:endParaRPr sz="1900">
              <a:solidFill>
                <a:schemeClr val="dk2"/>
              </a:solidFill>
              <a:latin typeface="Source Code Pro"/>
              <a:ea typeface="Source Code Pro"/>
              <a:cs typeface="Source Code Pro"/>
              <a:sym typeface="Source Code Pro"/>
            </a:endParaRPr>
          </a:p>
        </p:txBody>
      </p:sp>
      <p:sp>
        <p:nvSpPr>
          <p:cNvPr id="144" name="Google Shape;144;p25"/>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6"/>
          <p:cNvPicPr preferRelativeResize="0"/>
          <p:nvPr/>
        </p:nvPicPr>
        <p:blipFill>
          <a:blip r:embed="rId3">
            <a:alphaModFix/>
          </a:blip>
          <a:stretch>
            <a:fillRect/>
          </a:stretch>
        </p:blipFill>
        <p:spPr>
          <a:xfrm>
            <a:off x="448350" y="28662"/>
            <a:ext cx="3073108" cy="5086175"/>
          </a:xfrm>
          <a:prstGeom prst="rect">
            <a:avLst/>
          </a:prstGeom>
          <a:noFill/>
          <a:ln>
            <a:noFill/>
          </a:ln>
        </p:spPr>
      </p:pic>
      <p:sp>
        <p:nvSpPr>
          <p:cNvPr id="150" name="Google Shape;150;p26"/>
          <p:cNvSpPr txBox="1"/>
          <p:nvPr>
            <p:ph idx="4294967295" type="body"/>
          </p:nvPr>
        </p:nvSpPr>
        <p:spPr>
          <a:xfrm>
            <a:off x="4372750" y="1041300"/>
            <a:ext cx="3630000" cy="3060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600"/>
              </a:spcBef>
              <a:spcAft>
                <a:spcPts val="0"/>
              </a:spcAft>
              <a:buSzPts val="1800"/>
              <a:buNone/>
            </a:pPr>
            <a:r>
              <a:rPr lang="en-GB" sz="3600"/>
              <a:t>Science Fiction </a:t>
            </a:r>
            <a:endParaRPr sz="3600"/>
          </a:p>
          <a:p>
            <a:pPr indent="0" lvl="0" marL="0" rtl="0" algn="ctr">
              <a:lnSpc>
                <a:spcPct val="115000"/>
              </a:lnSpc>
              <a:spcBef>
                <a:spcPts val="1600"/>
              </a:spcBef>
              <a:spcAft>
                <a:spcPts val="0"/>
              </a:spcAft>
              <a:buSzPts val="1800"/>
              <a:buNone/>
            </a:pPr>
            <a:r>
              <a:rPr lang="en-GB" sz="3600"/>
              <a:t>a</a:t>
            </a:r>
            <a:r>
              <a:rPr lang="en-GB" sz="3600"/>
              <a:t>nd </a:t>
            </a:r>
            <a:endParaRPr sz="3600"/>
          </a:p>
          <a:p>
            <a:pPr indent="0" lvl="0" marL="0" rtl="0" algn="ctr">
              <a:lnSpc>
                <a:spcPct val="115000"/>
              </a:lnSpc>
              <a:spcBef>
                <a:spcPts val="1600"/>
              </a:spcBef>
              <a:spcAft>
                <a:spcPts val="0"/>
              </a:spcAft>
              <a:buSzPts val="1800"/>
              <a:buNone/>
            </a:pPr>
            <a:r>
              <a:rPr lang="en-GB" sz="3600"/>
              <a:t>Utopia</a:t>
            </a:r>
            <a:endParaRPr sz="3600"/>
          </a:p>
        </p:txBody>
      </p:sp>
      <p:sp>
        <p:nvSpPr>
          <p:cNvPr id="151" name="Google Shape;151;p26"/>
          <p:cNvSpPr/>
          <p:nvPr/>
        </p:nvSpPr>
        <p:spPr>
          <a:xfrm>
            <a:off x="6563250" y="4635375"/>
            <a:ext cx="2268900" cy="35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p:nvPr/>
        </p:nvSpPr>
        <p:spPr>
          <a:xfrm>
            <a:off x="3925838" y="1064850"/>
            <a:ext cx="2640300" cy="3013800"/>
          </a:xfrm>
          <a:prstGeom prst="ellipse">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
        <p:nvSpPr>
          <p:cNvPr id="157" name="Google Shape;157;p27"/>
          <p:cNvSpPr/>
          <p:nvPr/>
        </p:nvSpPr>
        <p:spPr>
          <a:xfrm>
            <a:off x="2577863" y="1064850"/>
            <a:ext cx="2640300" cy="30138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Code Pro"/>
              <a:ea typeface="Source Code Pro"/>
              <a:cs typeface="Source Code Pro"/>
              <a:sym typeface="Source Code Pro"/>
            </a:endParaRPr>
          </a:p>
        </p:txBody>
      </p:sp>
      <p:sp>
        <p:nvSpPr>
          <p:cNvPr id="158" name="Google Shape;158;p27"/>
          <p:cNvSpPr txBox="1"/>
          <p:nvPr/>
        </p:nvSpPr>
        <p:spPr>
          <a:xfrm>
            <a:off x="2755250" y="2202300"/>
            <a:ext cx="117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science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fiction</a:t>
            </a:r>
            <a:endParaRPr sz="1800">
              <a:solidFill>
                <a:schemeClr val="dk2"/>
              </a:solidFill>
              <a:latin typeface="Source Code Pro"/>
              <a:ea typeface="Source Code Pro"/>
              <a:cs typeface="Source Code Pro"/>
              <a:sym typeface="Source Code Pro"/>
            </a:endParaRPr>
          </a:p>
        </p:txBody>
      </p:sp>
      <p:sp>
        <p:nvSpPr>
          <p:cNvPr id="159" name="Google Shape;159;p27"/>
          <p:cNvSpPr txBox="1"/>
          <p:nvPr/>
        </p:nvSpPr>
        <p:spPr>
          <a:xfrm>
            <a:off x="5274050" y="2340900"/>
            <a:ext cx="1292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dystopia</a:t>
            </a:r>
            <a:endParaRPr sz="1800">
              <a:solidFill>
                <a:schemeClr val="dk2"/>
              </a:solidFill>
              <a:latin typeface="Source Code Pro"/>
              <a:ea typeface="Source Code Pro"/>
              <a:cs typeface="Source Code Pro"/>
              <a:sym typeface="Source Code Pro"/>
            </a:endParaRPr>
          </a:p>
        </p:txBody>
      </p:sp>
      <p:sp>
        <p:nvSpPr>
          <p:cNvPr id="160" name="Google Shape;160;p27"/>
          <p:cNvSpPr txBox="1"/>
          <p:nvPr/>
        </p:nvSpPr>
        <p:spPr>
          <a:xfrm>
            <a:off x="4193450" y="2340900"/>
            <a:ext cx="81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b</a:t>
            </a:r>
            <a:r>
              <a:rPr lang="en-GB" sz="1800">
                <a:solidFill>
                  <a:schemeClr val="dk2"/>
                </a:solidFill>
                <a:latin typeface="Source Code Pro"/>
                <a:ea typeface="Source Code Pro"/>
                <a:cs typeface="Source Code Pro"/>
                <a:sym typeface="Source Code Pro"/>
              </a:rPr>
              <a:t>oth</a:t>
            </a:r>
            <a:endParaRPr sz="1800">
              <a:solidFill>
                <a:schemeClr val="dk2"/>
              </a:solidFill>
              <a:latin typeface="Source Code Pro"/>
              <a:ea typeface="Source Code Pro"/>
              <a:cs typeface="Source Code Pro"/>
              <a:sym typeface="Source Code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8"/>
          <p:cNvSpPr txBox="1"/>
          <p:nvPr>
            <p:ph idx="4294967295" type="title"/>
          </p:nvPr>
        </p:nvSpPr>
        <p:spPr>
          <a:xfrm>
            <a:off x="311700" y="299525"/>
            <a:ext cx="8520600" cy="7335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1200"/>
              </a:spcAft>
              <a:buNone/>
            </a:pPr>
            <a:r>
              <a:rPr lang="en-GB" sz="3600"/>
              <a:t>To Conclude</a:t>
            </a:r>
            <a:endParaRPr sz="3600"/>
          </a:p>
        </p:txBody>
      </p:sp>
      <p:sp>
        <p:nvSpPr>
          <p:cNvPr id="166" name="Google Shape;166;p28"/>
          <p:cNvSpPr txBox="1"/>
          <p:nvPr/>
        </p:nvSpPr>
        <p:spPr>
          <a:xfrm>
            <a:off x="498150" y="1160700"/>
            <a:ext cx="7908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Most books belong to multiple genres.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They are complex, just like us, and resist simple classification.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The question of whether a book is, say, more science fiction or more dystopian,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a</a:t>
            </a:r>
            <a:r>
              <a:rPr lang="en-GB" sz="1800">
                <a:solidFill>
                  <a:schemeClr val="dk2"/>
                </a:solidFill>
                <a:latin typeface="Source Code Pro"/>
                <a:ea typeface="Source Code Pro"/>
                <a:cs typeface="Source Code Pro"/>
                <a:sym typeface="Source Code Pro"/>
              </a:rPr>
              <a:t>nd hence which shelf it must belong to</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chemeClr val="dk2"/>
                </a:solidFill>
                <a:latin typeface="Source Code Pro"/>
                <a:ea typeface="Source Code Pro"/>
                <a:cs typeface="Source Code Pro"/>
                <a:sym typeface="Source Code Pro"/>
              </a:rPr>
              <a:t>i</a:t>
            </a:r>
            <a:r>
              <a:rPr lang="en-GB" sz="1800">
                <a:solidFill>
                  <a:schemeClr val="dk2"/>
                </a:solidFill>
                <a:latin typeface="Source Code Pro"/>
                <a:ea typeface="Source Code Pro"/>
                <a:cs typeface="Source Code Pro"/>
                <a:sym typeface="Source Code Pro"/>
              </a:rPr>
              <a:t>s ultimately at the discretion of the reader. </a:t>
            </a:r>
            <a:endParaRPr sz="1800">
              <a:solidFill>
                <a:schemeClr val="dk2"/>
              </a:solidFill>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