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Lst>
  <p:sldSz cy="5143500" cx="9144000"/>
  <p:notesSz cx="6858000" cy="9144000"/>
  <p:embeddedFontLst>
    <p:embeddedFont>
      <p:font typeface="Source Code Pro"/>
      <p:regular r:id="rId117"/>
      <p:bold r:id="rId118"/>
      <p:italic r:id="rId119"/>
      <p:boldItalic r:id="rId120"/>
    </p:embeddedFont>
    <p:embeddedFont>
      <p:font typeface="Oswald"/>
      <p:regular r:id="rId121"/>
      <p:bold r:id="rId1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97BEE5-1FC3-4441-88F8-7F32D919BB2E}">
  <a:tblStyle styleId="{A397BEE5-1FC3-4441-88F8-7F32D919BB2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121" Type="http://schemas.openxmlformats.org/officeDocument/2006/relationships/font" Target="fonts/Oswald-regular.fntdata"/><Relationship Id="rId25" Type="http://schemas.openxmlformats.org/officeDocument/2006/relationships/slide" Target="slides/slide19.xml"/><Relationship Id="rId120" Type="http://schemas.openxmlformats.org/officeDocument/2006/relationships/font" Target="fonts/SourceCodePro-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22" Type="http://schemas.openxmlformats.org/officeDocument/2006/relationships/font" Target="fonts/Oswald-bold.fntdata"/><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font" Target="fonts/SourceCodePro-bold.fntdata"/><Relationship Id="rId117" Type="http://schemas.openxmlformats.org/officeDocument/2006/relationships/font" Target="fonts/SourceCodePro-regular.fntdata"/><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font" Target="fonts/SourceCodePro-italic.fntdata"/><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h49WI9bYOjI"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ictionary.cambridge.org/us/dictionary/english/dystopia#:~:text=a%20very%20bad%20or%20unfair,covered%20in%20towers%20of%20garbage" TargetMode="Externa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e95f4201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e95f4201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e95f42015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e95f42015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e9549ab8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g2e9549ab85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e9549ab850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g2e9549ab850_0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e9549ab85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g2e9549ab850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e9549ab850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g2e9549ab850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e9549ab85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g2e9549ab850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e9549ab85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g2e9549ab850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e9549ab85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g2e9549ab85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Optional Video: </a:t>
            </a:r>
            <a:r>
              <a:rPr lang="en-GB" u="sng">
                <a:solidFill>
                  <a:schemeClr val="hlink"/>
                </a:solidFill>
                <a:hlinkClick r:id="rId2"/>
              </a:rPr>
              <a:t>https://www.youtube.com/watch?v=h49WI9bYOjI</a:t>
            </a:r>
            <a:r>
              <a:rPr lang="en-GB"/>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ea1b72992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2ea1b729920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e9549ab85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g2e9549ab850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1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1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Blank slide for you to add how your library does the classification.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e95f42015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e95f42015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2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2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ea1b72992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g2ea1b72992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ea1b72992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2ea1b72992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2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2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2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76a9511b3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g276a9511b33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2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ea4585d936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g2ea4585d936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ea4585d936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g2ea4585d936_0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76a9511b33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g276a9511b33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p2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76a9511b33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g276a9511b33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76a9511b3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g276a9511b33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2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2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2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ea1b72992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ea1b72992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ea1b729920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g2ea1b729920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“I agree that if a book has a wizard or magic user in it, then it has to be fantasy, but do all fantasy books have these kinds of characters? Can anyone give me an example of a book that doesn’t have a wizard in it, but is still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books that have talking animals in them, such as Charlotte’s Web and Redwall, are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urge students to avoid generalizations by staying away from words such as </a:t>
            </a:r>
            <a:r>
              <a:rPr lang="en-GB" u="sng"/>
              <a:t>all</a:t>
            </a:r>
            <a:r>
              <a:rPr lang="en-GB"/>
              <a:t> and </a:t>
            </a:r>
            <a:r>
              <a:rPr lang="en-GB" u="sng"/>
              <a:t>every</a:t>
            </a:r>
            <a:r>
              <a:rPr lang="en-GB"/>
              <a:t> when making their suggestions. twelve-year-olds can still be fairly literal, explain that there are subtle distinctions even within a genre.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“Honestly, fantasy books could have any type of character you could imagine, including everyday people, but what we are looking for are character types that cannot occur in any genre but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time travel by magic determines that a book is fantasy, whereas time travel by means of advanced technology renders it science fiction.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historical events have to be the center of a plot to make a book historical fiction.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e9549ab850_2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g2e9549ab850_2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e9549ab850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g2e9549ab850_2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ea4585d9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g2ea4585d93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ea4585d936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g2ea4585d936_0_1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2ea4585d936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g2ea4585d936_0_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e9549ab850_2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g2e9549ab850_2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ea4585d93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g2ea4585d936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e9549ab850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g2e9549ab850_2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ea4585d93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g2ea4585d936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ea4585d936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g2ea4585d936_0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ea4585d936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g2ea4585d936_0_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ea4585d936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g2ea4585d936_0_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ea4585d936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g2ea4585d936_0_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2e9549ab850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0" name="Google Shape;450;g2e9549ab850_2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ea4585d93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g2ea4585d936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e9549ab850_2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g2e9549ab850_2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2ea4585d93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1" name="Google Shape;471;g2ea4585d936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2ea4585d936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g2ea4585d936_0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2ea4585d936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g2ea4585d936_0_2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e9549ab850_2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g2e9549ab850_2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ea4585d93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g2ea4585d936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2e9549ab850_2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6" name="Google Shape;506;g2e9549ab850_2_1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ea4585d93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3" name="Google Shape;513;g2ea4585d936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2e9549ab850_2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0" name="Google Shape;520;g2e9549ab850_2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ea4585d93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g2ea4585d936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2e9549ab850_2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4" name="Google Shape;534;g2e9549ab850_2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ea4585d93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g2ea4585d936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e9549ab850_2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g2e9549ab850_2_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2ea4585d93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5" name="Google Shape;555;g2ea4585d936_0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2ea4585d936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2" name="Google Shape;562;g2ea4585d936_0_2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ea4585d936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9" name="Google Shape;569;g2ea4585d936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e9549ab850_2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g2e9549ab850_2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ea4585d93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3" name="Google Shape;583;g2ea4585d936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2e9549ab850_2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0" name="Google Shape;590;g2e9549ab850_2_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2ea4585d93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7" name="Google Shape;597;g2ea4585d936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e9549ab850_2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4" name="Google Shape;604;g2e9549ab850_2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ea4585d936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g2ea4585d936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ea4585d936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2ea4585d936_0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ea4585d936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5" name="Google Shape;625;g2ea4585d936_0_2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e9549ab850_2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g2e9549ab850_2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ea4585d93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9" name="Google Shape;639;g2ea4585d936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2e9549ab850_2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6" name="Google Shape;646;g2e9549ab850_2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2ea4585d936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3" name="Google Shape;653;g2ea4585d936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e9549ab850_2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0" name="Google Shape;660;g2e9549ab850_2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ea1b72992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g2ea1b729920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ea4585d936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8" name="Google Shape;678;g2ea4585d936_0_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ea1b729920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6" name="Google Shape;686;g2ea1b729920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2ea1b729920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4" name="Google Shape;694;g2ea1b729920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“I agree that if a book has a wizard or magic user in it, then it has to be fantasy, but do all fantasy books have these kinds of characters? Can anyone give me an example of a book that doesn’t have a wizard in it, but is still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books that have talking animals in them, such as Charlotte’s Web and Redwall, are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urge students to avoid generalizations by staying away from words such as </a:t>
            </a:r>
            <a:r>
              <a:rPr lang="en-GB" u="sng"/>
              <a:t>all</a:t>
            </a:r>
            <a:r>
              <a:rPr lang="en-GB"/>
              <a:t> and </a:t>
            </a:r>
            <a:r>
              <a:rPr lang="en-GB" u="sng"/>
              <a:t>every</a:t>
            </a:r>
            <a:r>
              <a:rPr lang="en-GB"/>
              <a:t> when making their suggestions. twelve-year-olds can still be fairly literal, explain that there are subtle distinctions even within a genre.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“Honestly, fantasy books could have any type of character you could imagine, including everyday people, but what we are looking for are character types that cannot occur in any genre but fantasy.”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time travel by magic determines that a book is fantasy, whereas time travel by means of advanced technology renders it science fiction.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historical events have to be the center of a plot to make a book historical fiction.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2ea1b729920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2ea1b729920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2ea1b729920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2ea1b729920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https://dictionary.cambridge.org/us/dictionary/english/dystopia#:~:text=a%20very%20bad%20or%20unfair,covered%20in%20towers%20of%20garbage</a:t>
            </a:r>
            <a:r>
              <a:rPr lang="en-GB"/>
              <a:t>.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ea1b729920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2ea1b729920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ea1b729920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2ea1b729920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2ea1b729920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2ea1b729920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276a9511b3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2" name="Google Shape;732;g276a9511b33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276a9511b3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276a9511b3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2ea4585d936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7" name="Google Shape;747;g2ea4585d936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2ea4585d936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4" name="Google Shape;754;g2ea4585d936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2ea4585d936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2ea4585d936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ea4585d936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ea4585d936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ea4585d936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3" name="Google Shape;773;g2ea4585d936_0_2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2ea4585d936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2ea4585d936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2ea4585d936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2ea4585d936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276a9511b3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276a9511b3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2ea4585d936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2ea4585d936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4" name="Google Shape;14;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2" name="Google Shape;22;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7" name="Google Shape;27;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6" name="Google Shape;36;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9" name="Shape 39"/>
        <p:cNvGrpSpPr/>
        <p:nvPr/>
      </p:nvGrpSpPr>
      <p:grpSpPr>
        <a:xfrm>
          <a:off x="0" y="0"/>
          <a:ext cx="0" cy="0"/>
          <a:chOff x="0" y="0"/>
          <a:chExt cx="0" cy="0"/>
        </a:xfrm>
      </p:grpSpPr>
      <p:sp>
        <p:nvSpPr>
          <p:cNvPr id="40" name="Google Shape;40;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2" name="Shape 42"/>
        <p:cNvGrpSpPr/>
        <p:nvPr/>
      </p:nvGrpSpPr>
      <p:grpSpPr>
        <a:xfrm>
          <a:off x="0" y="0"/>
          <a:ext cx="0" cy="0"/>
          <a:chOff x="0" y="0"/>
          <a:chExt cx="0" cy="0"/>
        </a:xfrm>
      </p:grpSpPr>
      <p:sp>
        <p:nvSpPr>
          <p:cNvPr id="43" name="Google Shape;43;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5" name="Google Shape;45;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6" name="Google Shape;46;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cxnSp>
        <p:nvCxnSpPr>
          <p:cNvPr id="53" name="Google Shape;53;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4" name="Google Shape;5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5" name="Google Shape;55;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hyperlink" Target="https://www.teachingtenets.com/" TargetMode="Externa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GB"/>
              <a:t>‹#›</a:t>
            </a:fld>
            <a:endParaRPr/>
          </a:p>
        </p:txBody>
      </p:sp>
      <p:sp>
        <p:nvSpPr>
          <p:cNvPr id="9" name="Google Shape;9;p1"/>
          <p:cNvSpPr txBox="1"/>
          <p:nvPr/>
        </p:nvSpPr>
        <p:spPr>
          <a:xfrm>
            <a:off x="6577575" y="4568725"/>
            <a:ext cx="2315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chemeClr val="dk2"/>
                </a:solidFill>
                <a:latin typeface="Source Code Pro"/>
                <a:ea typeface="Source Code Pro"/>
                <a:cs typeface="Source Code Pro"/>
                <a:sym typeface="Source Code Pro"/>
              </a:rPr>
              <a:t>Aishwarya M. </a:t>
            </a:r>
            <a:endParaRPr sz="9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900" u="sng">
                <a:solidFill>
                  <a:schemeClr val="hlink"/>
                </a:solidFill>
                <a:latin typeface="Source Code Pro"/>
                <a:ea typeface="Source Code Pro"/>
                <a:cs typeface="Source Code Pro"/>
                <a:sym typeface="Source Code Pro"/>
                <a:hlinkClick r:id="rId1"/>
              </a:rPr>
              <a:t>https://www.teachingtenets.com/</a:t>
            </a:r>
            <a:r>
              <a:rPr lang="en-GB" sz="900">
                <a:solidFill>
                  <a:schemeClr val="dk2"/>
                </a:solidFill>
                <a:latin typeface="Source Code Pro"/>
                <a:ea typeface="Source Code Pro"/>
                <a:cs typeface="Source Code Pro"/>
                <a:sym typeface="Source Code Pro"/>
              </a:rPr>
              <a:t> </a:t>
            </a:r>
            <a:endParaRPr sz="900">
              <a:solidFill>
                <a:schemeClr val="dk2"/>
              </a:solidFill>
              <a:latin typeface="Source Code Pro"/>
              <a:ea typeface="Source Code Pro"/>
              <a:cs typeface="Source Code Pro"/>
              <a:sym typeface="Source Code Pro"/>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s://www.ldoceonline.com/dictionary/genr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hyperlink" Target="https://www.youtube.com/watch?v=eHOc-4D7MjY" TargetMode="External"/><Relationship Id="rId4" Type="http://schemas.openxmlformats.org/officeDocument/2006/relationships/hyperlink" Target="https://www.youtube.com/watch?v=JfbxcD6biOk" TargetMode="External"/><Relationship Id="rId5" Type="http://schemas.openxmlformats.org/officeDocument/2006/relationships/hyperlink" Target="https://www.youtube.com/watch?v=k67ErU7SeIE" TargetMode="External"/><Relationship Id="rId6" Type="http://schemas.openxmlformats.org/officeDocument/2006/relationships/hyperlink" Target="https://www.youtube.com/watch?v=1c0hDs-OK9U"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hyperlink" Target="https://www.youtube.com/watch?v=VVY3do673Zc" TargetMode="External"/><Relationship Id="rId4" Type="http://schemas.openxmlformats.org/officeDocument/2006/relationships/hyperlink" Target="https://www.youtube.com/watch?v=YjMSttRJrhA" TargetMode="External"/><Relationship Id="rId5" Type="http://schemas.openxmlformats.org/officeDocument/2006/relationships/hyperlink" Target="https://www.youtube.com/watch?v=03-KVRmd3xo"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9.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9.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1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6.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13.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7.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10.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10.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 Id="rId3" Type="http://schemas.openxmlformats.org/officeDocument/2006/relationships/image" Target="../media/image1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 Id="rId3" Type="http://schemas.openxmlformats.org/officeDocument/2006/relationships/image" Target="../media/image1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18.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18.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15.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15.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0.xml"/><Relationship Id="rId3" Type="http://schemas.openxmlformats.org/officeDocument/2006/relationships/image" Target="../media/image16.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 Id="rId3" Type="http://schemas.openxmlformats.org/officeDocument/2006/relationships/image" Target="../media/image16.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29.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29.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1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1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25.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25.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22.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22.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image" Target="../media/image24.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1.xml"/><Relationship Id="rId3" Type="http://schemas.openxmlformats.org/officeDocument/2006/relationships/image" Target="../media/image24.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21.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21.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20.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image" Target="../media/image20.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23.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23.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 Id="rId3" Type="http://schemas.openxmlformats.org/officeDocument/2006/relationships/image" Target="../media/image32.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 Id="rId3" Type="http://schemas.openxmlformats.org/officeDocument/2006/relationships/image" Target="../media/image32.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3.xml"/><Relationship Id="rId3" Type="http://schemas.openxmlformats.org/officeDocument/2006/relationships/hyperlink" Target="https://www.writingclasses.com/toolbox/ask-writer/whats-the-difference-between-science-fiction-and-fantasy#:~:text=Science%20fiction%20usually%20has%20a,not)%20exist%20in%20our%20reality."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7.xml"/><Relationship Id="rId3" Type="http://schemas.openxmlformats.org/officeDocument/2006/relationships/image" Target="../media/image30.png"/><Relationship Id="rId4" Type="http://schemas.openxmlformats.org/officeDocument/2006/relationships/image" Target="../media/image26.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8.xml"/><Relationship Id="rId3" Type="http://schemas.openxmlformats.org/officeDocument/2006/relationships/image" Target="../media/image3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9.xml"/><Relationship Id="rId3" Type="http://schemas.openxmlformats.org/officeDocument/2006/relationships/image" Target="../media/image2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 Id="rId3" Type="http://schemas.openxmlformats.org/officeDocument/2006/relationships/image" Target="../media/image9.jpg"/><Relationship Id="rId4" Type="http://schemas.openxmlformats.org/officeDocument/2006/relationships/image" Target="../media/image1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3.xml"/><Relationship Id="rId3" Type="http://schemas.openxmlformats.org/officeDocument/2006/relationships/image" Target="../media/image19.png"/><Relationship Id="rId4" Type="http://schemas.openxmlformats.org/officeDocument/2006/relationships/image" Target="../media/image22.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4.xml"/><Relationship Id="rId3" Type="http://schemas.openxmlformats.org/officeDocument/2006/relationships/image" Target="../media/image30.png"/><Relationship Id="rId4" Type="http://schemas.openxmlformats.org/officeDocument/2006/relationships/image" Target="../media/image2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6.xml"/><Relationship Id="rId3" Type="http://schemas.openxmlformats.org/officeDocument/2006/relationships/image" Target="../media/image24.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7.xml"/><Relationship Id="rId3" Type="http://schemas.openxmlformats.org/officeDocument/2006/relationships/image" Target="../media/image28.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8.xml"/><Relationship Id="rId3" Type="http://schemas.openxmlformats.org/officeDocument/2006/relationships/image" Target="../media/image28.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Lesson 1</a:t>
            </a:r>
            <a:endParaRPr/>
          </a:p>
          <a:p>
            <a:pPr indent="0" lvl="0" marL="0" rtl="0" algn="ctr">
              <a:spcBef>
                <a:spcPts val="0"/>
              </a:spcBef>
              <a:spcAft>
                <a:spcPts val="0"/>
              </a:spcAft>
              <a:buNone/>
            </a:pPr>
            <a:r>
              <a:rPr lang="en-GB"/>
              <a:t>Prior Knowledge Check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Prior Knowledge Check </a:t>
            </a:r>
            <a:endParaRPr/>
          </a:p>
        </p:txBody>
      </p:sp>
      <p:sp>
        <p:nvSpPr>
          <p:cNvPr id="69" name="Google Shape;69;p14"/>
          <p:cNvSpPr txBox="1"/>
          <p:nvPr>
            <p:ph idx="4294967295" type="body"/>
          </p:nvPr>
        </p:nvSpPr>
        <p:spPr>
          <a:xfrm>
            <a:off x="311700" y="1580900"/>
            <a:ext cx="8520600" cy="30108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AutoNum type="arabicPeriod"/>
            </a:pPr>
            <a:r>
              <a:rPr lang="en-GB"/>
              <a:t>I will time you for two minutes. List as many genres as you can.</a:t>
            </a:r>
            <a:endParaRPr/>
          </a:p>
          <a:p>
            <a:pPr indent="-342900" lvl="0" marL="457200" rtl="0" algn="l">
              <a:spcBef>
                <a:spcPts val="0"/>
              </a:spcBef>
              <a:spcAft>
                <a:spcPts val="0"/>
              </a:spcAft>
              <a:buSzPts val="1800"/>
              <a:buAutoNum type="arabicPeriod"/>
            </a:pPr>
            <a:r>
              <a:rPr lang="en-GB"/>
              <a:t>Write a brief explanation of each. (1-2 lines only)</a:t>
            </a:r>
            <a:endParaRPr/>
          </a:p>
          <a:p>
            <a:pPr indent="-342900" lvl="0" marL="457200" rtl="0" algn="l">
              <a:lnSpc>
                <a:spcPct val="115000"/>
              </a:lnSpc>
              <a:spcBef>
                <a:spcPts val="0"/>
              </a:spcBef>
              <a:spcAft>
                <a:spcPts val="0"/>
              </a:spcAft>
              <a:buSzPts val="1800"/>
              <a:buAutoNum type="arabicPeriod"/>
            </a:pPr>
            <a:r>
              <a:rPr lang="en-GB"/>
              <a:t>Define genre. </a:t>
            </a:r>
            <a:endParaRPr/>
          </a:p>
          <a:p>
            <a:pPr indent="-342900" lvl="0" marL="457200" rtl="0" algn="l">
              <a:lnSpc>
                <a:spcPct val="115000"/>
              </a:lnSpc>
              <a:spcBef>
                <a:spcPts val="0"/>
              </a:spcBef>
              <a:spcAft>
                <a:spcPts val="0"/>
              </a:spcAft>
              <a:buSzPts val="1800"/>
              <a:buAutoNum type="arabicPeriod"/>
            </a:pPr>
            <a:r>
              <a:rPr lang="en-GB"/>
              <a:t>Write your top 2 questions about genre that you’d like to ask me. (Think about what’s confusing about distinguishing between genres.)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GB"/>
              <a:t>I will create lessons on genre based on your responses.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Lesson 2</a:t>
            </a:r>
            <a:endParaRPr/>
          </a:p>
          <a:p>
            <a:pPr indent="0" lvl="0" marL="0" rtl="0" algn="ctr">
              <a:spcBef>
                <a:spcPts val="0"/>
              </a:spcBef>
              <a:spcAft>
                <a:spcPts val="0"/>
              </a:spcAft>
              <a:buNone/>
            </a:pPr>
            <a:r>
              <a:rPr lang="en-GB"/>
              <a:t>Genre - Meaning and Main Types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GB"/>
              <a:t>Let’s Define ‘Genre’</a:t>
            </a:r>
            <a:endParaRPr/>
          </a:p>
        </p:txBody>
      </p:sp>
      <p:sp>
        <p:nvSpPr>
          <p:cNvPr id="80" name="Google Shape;80;p16"/>
          <p:cNvSpPr txBox="1"/>
          <p:nvPr>
            <p:ph idx="4294967295" type="body"/>
          </p:nvPr>
        </p:nvSpPr>
        <p:spPr>
          <a:xfrm>
            <a:off x="311700" y="1277800"/>
            <a:ext cx="8520600" cy="205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u="sng">
                <a:solidFill>
                  <a:schemeClr val="hlink"/>
                </a:solidFill>
                <a:hlinkClick r:id="rId3"/>
              </a:rPr>
              <a:t>Genre</a:t>
            </a:r>
            <a:r>
              <a:rPr b="1" lang="en-GB"/>
              <a:t> </a:t>
            </a:r>
            <a:r>
              <a:rPr lang="en-GB">
                <a:solidFill>
                  <a:srgbClr val="333333"/>
                </a:solidFill>
                <a:highlight>
                  <a:srgbClr val="FFFFFF"/>
                </a:highlight>
              </a:rPr>
              <a:t>a particular type of writing, movies, music etc, which has certain features that all examples of this type share. </a:t>
            </a:r>
            <a:endParaRPr>
              <a:solidFill>
                <a:srgbClr val="333333"/>
              </a:solidFill>
              <a:highlight>
                <a:srgbClr val="FFFFFF"/>
              </a:highlight>
            </a:endParaRPr>
          </a:p>
          <a:p>
            <a:pPr indent="0" lvl="0" marL="0" rtl="0" algn="l">
              <a:lnSpc>
                <a:spcPct val="115000"/>
              </a:lnSpc>
              <a:spcBef>
                <a:spcPts val="0"/>
              </a:spcBef>
              <a:spcAft>
                <a:spcPts val="0"/>
              </a:spcAft>
              <a:buSzPts val="1800"/>
              <a:buNone/>
            </a:pPr>
            <a:r>
              <a:t/>
            </a:r>
            <a:endParaRPr>
              <a:solidFill>
                <a:srgbClr val="333333"/>
              </a:solidFill>
              <a:highlight>
                <a:srgbClr val="FFFFFF"/>
              </a:highlight>
            </a:endParaRPr>
          </a:p>
          <a:p>
            <a:pPr indent="-342900" lvl="0" marL="457200" rtl="0" algn="l">
              <a:lnSpc>
                <a:spcPct val="115000"/>
              </a:lnSpc>
              <a:spcBef>
                <a:spcPts val="0"/>
              </a:spcBef>
              <a:spcAft>
                <a:spcPts val="0"/>
              </a:spcAft>
              <a:buClr>
                <a:srgbClr val="333333"/>
              </a:buClr>
              <a:buSzPts val="1800"/>
              <a:buChar char="●"/>
            </a:pPr>
            <a:r>
              <a:rPr lang="en-GB">
                <a:solidFill>
                  <a:srgbClr val="333333"/>
                </a:solidFill>
                <a:highlight>
                  <a:srgbClr val="FFFFFF"/>
                </a:highlight>
              </a:rPr>
              <a:t>particular type of writing </a:t>
            </a:r>
            <a:endParaRPr>
              <a:solidFill>
                <a:srgbClr val="333333"/>
              </a:solidFill>
              <a:highlight>
                <a:srgbClr val="FFFFFF"/>
              </a:highlight>
            </a:endParaRPr>
          </a:p>
          <a:p>
            <a:pPr indent="-342900" lvl="0" marL="457200" rtl="0" algn="l">
              <a:lnSpc>
                <a:spcPct val="115000"/>
              </a:lnSpc>
              <a:spcBef>
                <a:spcPts val="0"/>
              </a:spcBef>
              <a:spcAft>
                <a:spcPts val="0"/>
              </a:spcAft>
              <a:buClr>
                <a:srgbClr val="333333"/>
              </a:buClr>
              <a:buSzPts val="1800"/>
              <a:buChar char="●"/>
            </a:pPr>
            <a:r>
              <a:rPr lang="en-GB">
                <a:solidFill>
                  <a:srgbClr val="333333"/>
                </a:solidFill>
                <a:highlight>
                  <a:srgbClr val="FFFFFF"/>
                </a:highlight>
              </a:rPr>
              <a:t>which has certain features </a:t>
            </a:r>
            <a:endParaRPr>
              <a:solidFill>
                <a:srgbClr val="333333"/>
              </a:solidFill>
              <a:highlight>
                <a:srgbClr val="FFFFFF"/>
              </a:highlight>
            </a:endParaRPr>
          </a:p>
          <a:p>
            <a:pPr indent="-342900" lvl="1" marL="914400" rtl="0" algn="l">
              <a:lnSpc>
                <a:spcPct val="115000"/>
              </a:lnSpc>
              <a:spcBef>
                <a:spcPts val="0"/>
              </a:spcBef>
              <a:spcAft>
                <a:spcPts val="0"/>
              </a:spcAft>
              <a:buClr>
                <a:srgbClr val="333333"/>
              </a:buClr>
              <a:buSzPts val="1800"/>
              <a:buChar char="○"/>
            </a:pPr>
            <a:r>
              <a:rPr lang="en-GB" sz="1800">
                <a:solidFill>
                  <a:srgbClr val="333333"/>
                </a:solidFill>
                <a:highlight>
                  <a:srgbClr val="FFFFFF"/>
                </a:highlight>
              </a:rPr>
              <a:t>that all writing of this type share </a:t>
            </a:r>
            <a:endParaRPr sz="1800">
              <a:solidFill>
                <a:srgbClr val="333333"/>
              </a:solidFill>
              <a:highlight>
                <a:srgbClr val="FFFFFF"/>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GB"/>
              <a:t>Genre</a:t>
            </a:r>
            <a:endParaRPr/>
          </a:p>
        </p:txBody>
      </p:sp>
      <p:sp>
        <p:nvSpPr>
          <p:cNvPr id="86" name="Google Shape;86;p17"/>
          <p:cNvSpPr txBox="1"/>
          <p:nvPr>
            <p:ph idx="4294967295" type="body"/>
          </p:nvPr>
        </p:nvSpPr>
        <p:spPr>
          <a:xfrm>
            <a:off x="311700" y="1277800"/>
            <a:ext cx="8520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a:t>Genre </a:t>
            </a:r>
            <a:r>
              <a:rPr lang="en-GB">
                <a:solidFill>
                  <a:srgbClr val="333333"/>
                </a:solidFill>
                <a:highlight>
                  <a:srgbClr val="FFFFFF"/>
                </a:highlight>
              </a:rPr>
              <a:t>a particular type of writing, movies, music etc, which has certain features that all examples of this type share.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GB"/>
              <a:t>Genre </a:t>
            </a:r>
            <a:endParaRPr/>
          </a:p>
        </p:txBody>
      </p:sp>
      <p:sp>
        <p:nvSpPr>
          <p:cNvPr id="92" name="Google Shape;92;p18"/>
          <p:cNvSpPr txBox="1"/>
          <p:nvPr>
            <p:ph idx="4294967295" type="body"/>
          </p:nvPr>
        </p:nvSpPr>
        <p:spPr>
          <a:xfrm>
            <a:off x="311700" y="1277800"/>
            <a:ext cx="8520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a:t>Genre </a:t>
            </a:r>
            <a:r>
              <a:rPr lang="en-GB">
                <a:solidFill>
                  <a:srgbClr val="333333"/>
                </a:solidFill>
                <a:highlight>
                  <a:srgbClr val="FFFFFF"/>
                </a:highlight>
              </a:rPr>
              <a:t>a particular type of writing, movies, music etc, which has certain features that all examples of this type share. </a:t>
            </a:r>
            <a:endParaRPr/>
          </a:p>
        </p:txBody>
      </p:sp>
      <p:sp>
        <p:nvSpPr>
          <p:cNvPr id="93" name="Google Shape;93;p18"/>
          <p:cNvSpPr txBox="1"/>
          <p:nvPr/>
        </p:nvSpPr>
        <p:spPr>
          <a:xfrm>
            <a:off x="834425" y="2306500"/>
            <a:ext cx="2179500" cy="2401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latin typeface="Source Code Pro"/>
                <a:ea typeface="Source Code Pro"/>
                <a:cs typeface="Source Code Pro"/>
                <a:sym typeface="Source Code Pro"/>
              </a:rPr>
              <a:t>MOVIES</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action</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comedy</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thriller</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romance</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fantasy </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biopic</a:t>
            </a:r>
            <a:endParaRPr sz="1800">
              <a:solidFill>
                <a:schemeClr val="dk2"/>
              </a:solidFill>
              <a:latin typeface="Source Code Pro"/>
              <a:ea typeface="Source Code Pro"/>
              <a:cs typeface="Source Code Pro"/>
              <a:sym typeface="Source Code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GB"/>
              <a:t>Genre </a:t>
            </a:r>
            <a:endParaRPr/>
          </a:p>
        </p:txBody>
      </p:sp>
      <p:sp>
        <p:nvSpPr>
          <p:cNvPr id="99" name="Google Shape;99;p19"/>
          <p:cNvSpPr txBox="1"/>
          <p:nvPr>
            <p:ph idx="4294967295" type="body"/>
          </p:nvPr>
        </p:nvSpPr>
        <p:spPr>
          <a:xfrm>
            <a:off x="311700" y="1277800"/>
            <a:ext cx="8520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a:t>Genre </a:t>
            </a:r>
            <a:r>
              <a:rPr lang="en-GB">
                <a:solidFill>
                  <a:srgbClr val="333333"/>
                </a:solidFill>
                <a:highlight>
                  <a:srgbClr val="FFFFFF"/>
                </a:highlight>
              </a:rPr>
              <a:t>a particular type of writing, movies, music etc, which has certain features that all examples of this type share. </a:t>
            </a:r>
            <a:endParaRPr/>
          </a:p>
        </p:txBody>
      </p:sp>
      <p:sp>
        <p:nvSpPr>
          <p:cNvPr id="100" name="Google Shape;100;p19"/>
          <p:cNvSpPr txBox="1"/>
          <p:nvPr/>
        </p:nvSpPr>
        <p:spPr>
          <a:xfrm>
            <a:off x="834425" y="2306500"/>
            <a:ext cx="2179500" cy="2401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latin typeface="Source Code Pro"/>
                <a:ea typeface="Source Code Pro"/>
                <a:cs typeface="Source Code Pro"/>
                <a:sym typeface="Source Code Pro"/>
              </a:rPr>
              <a:t>MOVIES</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action</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comedy</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thriller</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romance</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fantasy </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biopic</a:t>
            </a:r>
            <a:endParaRPr sz="1800">
              <a:solidFill>
                <a:schemeClr val="dk2"/>
              </a:solidFill>
              <a:latin typeface="Source Code Pro"/>
              <a:ea typeface="Source Code Pro"/>
              <a:cs typeface="Source Code Pro"/>
              <a:sym typeface="Source Code Pro"/>
            </a:endParaRPr>
          </a:p>
        </p:txBody>
      </p:sp>
      <p:sp>
        <p:nvSpPr>
          <p:cNvPr id="101" name="Google Shape;101;p19"/>
          <p:cNvSpPr txBox="1"/>
          <p:nvPr/>
        </p:nvSpPr>
        <p:spPr>
          <a:xfrm>
            <a:off x="3482250" y="2306500"/>
            <a:ext cx="2179500" cy="2401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latin typeface="Source Code Pro"/>
                <a:ea typeface="Source Code Pro"/>
                <a:cs typeface="Source Code Pro"/>
                <a:sym typeface="Source Code Pro"/>
              </a:rPr>
              <a:t>MUSIC</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jazz</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pop</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classical</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Carnatic</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Hindustani</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metal</a:t>
            </a:r>
            <a:endParaRPr sz="1800">
              <a:solidFill>
                <a:schemeClr val="dk2"/>
              </a:solidFill>
              <a:latin typeface="Source Code Pro"/>
              <a:ea typeface="Source Code Pro"/>
              <a:cs typeface="Source Code Pro"/>
              <a:sym typeface="Source Code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idx="4294967295" type="title"/>
          </p:nvPr>
        </p:nvSpPr>
        <p:spPr>
          <a:xfrm>
            <a:off x="311700" y="24795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GB"/>
              <a:t>Genre </a:t>
            </a:r>
            <a:endParaRPr/>
          </a:p>
        </p:txBody>
      </p:sp>
      <p:sp>
        <p:nvSpPr>
          <p:cNvPr id="107" name="Google Shape;107;p20"/>
          <p:cNvSpPr txBox="1"/>
          <p:nvPr>
            <p:ph idx="4294967295" type="body"/>
          </p:nvPr>
        </p:nvSpPr>
        <p:spPr>
          <a:xfrm>
            <a:off x="311700" y="1153250"/>
            <a:ext cx="8520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a:t>Genre </a:t>
            </a:r>
            <a:r>
              <a:rPr lang="en-GB">
                <a:solidFill>
                  <a:srgbClr val="333333"/>
                </a:solidFill>
                <a:highlight>
                  <a:srgbClr val="FFFFFF"/>
                </a:highlight>
              </a:rPr>
              <a:t>a particular type of writing, movies, music etc, which has certain features that all examples of this type share. </a:t>
            </a:r>
            <a:endParaRPr/>
          </a:p>
        </p:txBody>
      </p:sp>
      <p:sp>
        <p:nvSpPr>
          <p:cNvPr id="108" name="Google Shape;108;p20"/>
          <p:cNvSpPr txBox="1"/>
          <p:nvPr/>
        </p:nvSpPr>
        <p:spPr>
          <a:xfrm>
            <a:off x="834425" y="2181950"/>
            <a:ext cx="2179500" cy="2401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latin typeface="Source Code Pro"/>
                <a:ea typeface="Source Code Pro"/>
                <a:cs typeface="Source Code Pro"/>
                <a:sym typeface="Source Code Pro"/>
              </a:rPr>
              <a:t>MOVIES</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action</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comedy</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thriller</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romance</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fantasy </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biopic</a:t>
            </a:r>
            <a:endParaRPr sz="1800">
              <a:solidFill>
                <a:schemeClr val="dk2"/>
              </a:solidFill>
              <a:latin typeface="Source Code Pro"/>
              <a:ea typeface="Source Code Pro"/>
              <a:cs typeface="Source Code Pro"/>
              <a:sym typeface="Source Code Pro"/>
            </a:endParaRPr>
          </a:p>
        </p:txBody>
      </p:sp>
      <p:sp>
        <p:nvSpPr>
          <p:cNvPr id="109" name="Google Shape;109;p20"/>
          <p:cNvSpPr txBox="1"/>
          <p:nvPr/>
        </p:nvSpPr>
        <p:spPr>
          <a:xfrm>
            <a:off x="3482250" y="2181950"/>
            <a:ext cx="2179500" cy="2401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latin typeface="Source Code Pro"/>
                <a:ea typeface="Source Code Pro"/>
                <a:cs typeface="Source Code Pro"/>
                <a:sym typeface="Source Code Pro"/>
              </a:rPr>
              <a:t>MUSIC</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jazz</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pop</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classical</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Carnatic</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Hindustani</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metal</a:t>
            </a:r>
            <a:endParaRPr sz="1800">
              <a:solidFill>
                <a:schemeClr val="dk2"/>
              </a:solidFill>
              <a:latin typeface="Source Code Pro"/>
              <a:ea typeface="Source Code Pro"/>
              <a:cs typeface="Source Code Pro"/>
              <a:sym typeface="Source Code Pro"/>
            </a:endParaRPr>
          </a:p>
        </p:txBody>
      </p:sp>
      <p:sp>
        <p:nvSpPr>
          <p:cNvPr id="110" name="Google Shape;110;p20"/>
          <p:cNvSpPr txBox="1"/>
          <p:nvPr/>
        </p:nvSpPr>
        <p:spPr>
          <a:xfrm>
            <a:off x="6130075" y="2181950"/>
            <a:ext cx="2179500" cy="2401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spcBef>
                <a:spcPts val="0"/>
              </a:spcBef>
              <a:spcAft>
                <a:spcPts val="0"/>
              </a:spcAft>
              <a:buNone/>
            </a:pPr>
            <a:r>
              <a:rPr b="1" lang="en-GB" sz="1800">
                <a:solidFill>
                  <a:schemeClr val="dk2"/>
                </a:solidFill>
                <a:latin typeface="Source Code Pro"/>
                <a:ea typeface="Source Code Pro"/>
                <a:cs typeface="Source Code Pro"/>
                <a:sym typeface="Source Code Pro"/>
              </a:rPr>
              <a:t>WRITING</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b="1"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700">
                <a:solidFill>
                  <a:schemeClr val="dk2"/>
                </a:solidFill>
                <a:latin typeface="Source Code Pro"/>
                <a:ea typeface="Source Code Pro"/>
                <a:cs typeface="Source Code Pro"/>
                <a:sym typeface="Source Code Pro"/>
              </a:rPr>
              <a:t>science fiction</a:t>
            </a:r>
            <a:endParaRPr sz="17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biography</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graphic novel</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mystery</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450">
                <a:solidFill>
                  <a:schemeClr val="dk2"/>
                </a:solidFill>
                <a:latin typeface="Source Code Pro"/>
                <a:ea typeface="Source Code Pro"/>
                <a:cs typeface="Source Code Pro"/>
                <a:sym typeface="Source Code Pro"/>
              </a:rPr>
              <a:t>historical fiction</a:t>
            </a:r>
            <a:endParaRPr sz="145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rPr lang="en-GB" sz="1800">
                <a:solidFill>
                  <a:schemeClr val="dk2"/>
                </a:solidFill>
                <a:latin typeface="Source Code Pro"/>
                <a:ea typeface="Source Code Pro"/>
                <a:cs typeface="Source Code Pro"/>
                <a:sym typeface="Source Code Pro"/>
              </a:rPr>
              <a:t>fantasy</a:t>
            </a:r>
            <a:endParaRPr sz="1600">
              <a:solidFill>
                <a:schemeClr val="dk2"/>
              </a:solidFill>
              <a:latin typeface="Source Code Pro"/>
              <a:ea typeface="Source Code Pro"/>
              <a:cs typeface="Source Code Pro"/>
              <a:sym typeface="Source Code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b="1" lang="en-GB"/>
              <a:t>Genre is ONE way to classify books. </a:t>
            </a:r>
            <a:endParaRPr/>
          </a:p>
        </p:txBody>
      </p:sp>
      <p:sp>
        <p:nvSpPr>
          <p:cNvPr id="116" name="Google Shape;116;p21"/>
          <p:cNvSpPr txBox="1"/>
          <p:nvPr>
            <p:ph idx="4294967295" type="body"/>
          </p:nvPr>
        </p:nvSpPr>
        <p:spPr>
          <a:xfrm>
            <a:off x="311700" y="1477050"/>
            <a:ext cx="8520600" cy="30108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Char char="●"/>
            </a:pPr>
            <a:r>
              <a:rPr lang="en-GB"/>
              <a:t>Books can be classified in many ways. </a:t>
            </a:r>
            <a:r>
              <a:rPr b="1" lang="en-GB"/>
              <a:t>Genre</a:t>
            </a:r>
            <a:r>
              <a:rPr lang="en-GB"/>
              <a:t> is just one way to do it. </a:t>
            </a:r>
            <a:endParaRPr/>
          </a:p>
          <a:p>
            <a:pPr indent="-342900" lvl="0" marL="457200" rtl="0" algn="l">
              <a:lnSpc>
                <a:spcPct val="115000"/>
              </a:lnSpc>
              <a:spcBef>
                <a:spcPts val="0"/>
              </a:spcBef>
              <a:spcAft>
                <a:spcPts val="0"/>
              </a:spcAft>
              <a:buSzPts val="1800"/>
              <a:buChar char="●"/>
            </a:pPr>
            <a:r>
              <a:rPr lang="en-GB"/>
              <a:t>Other ways can use: </a:t>
            </a:r>
            <a:endParaRPr/>
          </a:p>
          <a:p>
            <a:pPr indent="-342900" lvl="1" marL="914400" rtl="0" algn="l">
              <a:lnSpc>
                <a:spcPct val="115000"/>
              </a:lnSpc>
              <a:spcBef>
                <a:spcPts val="0"/>
              </a:spcBef>
              <a:spcAft>
                <a:spcPts val="0"/>
              </a:spcAft>
              <a:buSzPts val="1800"/>
              <a:buChar char="○"/>
            </a:pPr>
            <a:r>
              <a:rPr lang="en-GB" sz="1800"/>
              <a:t>alphabetical order of title or author name, </a:t>
            </a:r>
            <a:endParaRPr sz="1800"/>
          </a:p>
          <a:p>
            <a:pPr indent="-342900" lvl="1" marL="914400" rtl="0" algn="l">
              <a:lnSpc>
                <a:spcPct val="115000"/>
              </a:lnSpc>
              <a:spcBef>
                <a:spcPts val="0"/>
              </a:spcBef>
              <a:spcAft>
                <a:spcPts val="0"/>
              </a:spcAft>
              <a:buSzPts val="1800"/>
              <a:buChar char="○"/>
            </a:pPr>
            <a:r>
              <a:rPr lang="en-GB" sz="1800"/>
              <a:t>size, </a:t>
            </a:r>
            <a:endParaRPr sz="1800"/>
          </a:p>
          <a:p>
            <a:pPr indent="-342900" lvl="1" marL="914400" rtl="0" algn="l">
              <a:lnSpc>
                <a:spcPct val="115000"/>
              </a:lnSpc>
              <a:spcBef>
                <a:spcPts val="0"/>
              </a:spcBef>
              <a:spcAft>
                <a:spcPts val="0"/>
              </a:spcAft>
              <a:buSzPts val="1800"/>
              <a:buChar char="○"/>
            </a:pPr>
            <a:r>
              <a:rPr lang="en-GB" sz="1800"/>
              <a:t>themes in the book, </a:t>
            </a:r>
            <a:endParaRPr sz="1800"/>
          </a:p>
          <a:p>
            <a:pPr indent="-342900" lvl="1" marL="914400" rtl="0" algn="l">
              <a:lnSpc>
                <a:spcPct val="115000"/>
              </a:lnSpc>
              <a:spcBef>
                <a:spcPts val="0"/>
              </a:spcBef>
              <a:spcAft>
                <a:spcPts val="0"/>
              </a:spcAft>
              <a:buSzPts val="1800"/>
              <a:buChar char="○"/>
            </a:pPr>
            <a:r>
              <a:rPr lang="en-GB" sz="1800"/>
              <a:t>language, </a:t>
            </a:r>
            <a:endParaRPr sz="1800"/>
          </a:p>
          <a:p>
            <a:pPr indent="-342900" lvl="1" marL="914400" rtl="0" algn="l">
              <a:lnSpc>
                <a:spcPct val="115000"/>
              </a:lnSpc>
              <a:spcBef>
                <a:spcPts val="0"/>
              </a:spcBef>
              <a:spcAft>
                <a:spcPts val="0"/>
              </a:spcAft>
              <a:buSzPts val="1800"/>
              <a:buChar char="○"/>
            </a:pPr>
            <a:r>
              <a:rPr lang="en-GB" sz="1800"/>
              <a:t>popularity, or </a:t>
            </a:r>
            <a:endParaRPr sz="1800"/>
          </a:p>
          <a:p>
            <a:pPr indent="-342900" lvl="1" marL="914400" rtl="0" algn="l">
              <a:lnSpc>
                <a:spcPct val="115000"/>
              </a:lnSpc>
              <a:spcBef>
                <a:spcPts val="0"/>
              </a:spcBef>
              <a:spcAft>
                <a:spcPts val="0"/>
              </a:spcAft>
              <a:buSzPts val="1800"/>
              <a:buChar char="○"/>
            </a:pPr>
            <a:r>
              <a:rPr lang="en-GB" sz="1800"/>
              <a:t>even colours!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animEffect filter="fade" transition="in">
                                      <p:cBhvr>
                                        <p:cTn dur="1000"/>
                                        <p:tgtEl>
                                          <p:spTgt spid="1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1" st="1"/>
                                            </p:txEl>
                                          </p:spTgt>
                                        </p:tgtEl>
                                        <p:attrNameLst>
                                          <p:attrName>style.visibility</p:attrName>
                                        </p:attrNameLst>
                                      </p:cBhvr>
                                      <p:to>
                                        <p:strVal val="visible"/>
                                      </p:to>
                                    </p:set>
                                    <p:animEffect filter="fade" transition="in">
                                      <p:cBhvr>
                                        <p:cTn dur="1000"/>
                                        <p:tgtEl>
                                          <p:spTgt spid="1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2" st="2"/>
                                            </p:txEl>
                                          </p:spTgt>
                                        </p:tgtEl>
                                        <p:attrNameLst>
                                          <p:attrName>style.visibility</p:attrName>
                                        </p:attrNameLst>
                                      </p:cBhvr>
                                      <p:to>
                                        <p:strVal val="visible"/>
                                      </p:to>
                                    </p:set>
                                    <p:animEffect filter="fade" transition="in">
                                      <p:cBhvr>
                                        <p:cTn dur="1000"/>
                                        <p:tgtEl>
                                          <p:spTgt spid="1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3" st="3"/>
                                            </p:txEl>
                                          </p:spTgt>
                                        </p:tgtEl>
                                        <p:attrNameLst>
                                          <p:attrName>style.visibility</p:attrName>
                                        </p:attrNameLst>
                                      </p:cBhvr>
                                      <p:to>
                                        <p:strVal val="visible"/>
                                      </p:to>
                                    </p:set>
                                    <p:animEffect filter="fade" transition="in">
                                      <p:cBhvr>
                                        <p:cTn dur="1000"/>
                                        <p:tgtEl>
                                          <p:spTgt spid="11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4" st="4"/>
                                            </p:txEl>
                                          </p:spTgt>
                                        </p:tgtEl>
                                        <p:attrNameLst>
                                          <p:attrName>style.visibility</p:attrName>
                                        </p:attrNameLst>
                                      </p:cBhvr>
                                      <p:to>
                                        <p:strVal val="visible"/>
                                      </p:to>
                                    </p:set>
                                    <p:animEffect filter="fade" transition="in">
                                      <p:cBhvr>
                                        <p:cTn dur="1000"/>
                                        <p:tgtEl>
                                          <p:spTgt spid="11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5" st="5"/>
                                            </p:txEl>
                                          </p:spTgt>
                                        </p:tgtEl>
                                        <p:attrNameLst>
                                          <p:attrName>style.visibility</p:attrName>
                                        </p:attrNameLst>
                                      </p:cBhvr>
                                      <p:to>
                                        <p:strVal val="visible"/>
                                      </p:to>
                                    </p:set>
                                    <p:animEffect filter="fade" transition="in">
                                      <p:cBhvr>
                                        <p:cTn dur="1000"/>
                                        <p:tgtEl>
                                          <p:spTgt spid="11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6" st="6"/>
                                            </p:txEl>
                                          </p:spTgt>
                                        </p:tgtEl>
                                        <p:attrNameLst>
                                          <p:attrName>style.visibility</p:attrName>
                                        </p:attrNameLst>
                                      </p:cBhvr>
                                      <p:to>
                                        <p:strVal val="visible"/>
                                      </p:to>
                                    </p:set>
                                    <p:animEffect filter="fade" transition="in">
                                      <p:cBhvr>
                                        <p:cTn dur="1000"/>
                                        <p:tgtEl>
                                          <p:spTgt spid="11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7" st="7"/>
                                            </p:txEl>
                                          </p:spTgt>
                                        </p:tgtEl>
                                        <p:attrNameLst>
                                          <p:attrName>style.visibility</p:attrName>
                                        </p:attrNameLst>
                                      </p:cBhvr>
                                      <p:to>
                                        <p:strVal val="visible"/>
                                      </p:to>
                                    </p:set>
                                    <p:animEffect filter="fade" transition="in">
                                      <p:cBhvr>
                                        <p:cTn dur="1000"/>
                                        <p:tgtEl>
                                          <p:spTgt spid="116">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idx="4294967295" type="title"/>
          </p:nvPr>
        </p:nvSpPr>
        <p:spPr>
          <a:xfrm>
            <a:off x="311700" y="1347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GB"/>
              <a:t>Genre ≠ Theme </a:t>
            </a:r>
            <a:endParaRPr/>
          </a:p>
        </p:txBody>
      </p:sp>
      <p:sp>
        <p:nvSpPr>
          <p:cNvPr id="122" name="Google Shape;122;p22"/>
          <p:cNvSpPr txBox="1"/>
          <p:nvPr>
            <p:ph idx="4294967295" type="body"/>
          </p:nvPr>
        </p:nvSpPr>
        <p:spPr>
          <a:xfrm>
            <a:off x="311700" y="868200"/>
            <a:ext cx="8520600" cy="39657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0"/>
              </a:spcBef>
              <a:spcAft>
                <a:spcPts val="0"/>
              </a:spcAft>
              <a:buSzPts val="1900"/>
              <a:buChar char="●"/>
            </a:pPr>
            <a:r>
              <a:rPr lang="en-GB" sz="1900"/>
              <a:t>A horror story can have the theme of love (the lovers may visit a grave for a date and </a:t>
            </a:r>
            <a:r>
              <a:rPr lang="en-GB" sz="1900"/>
              <a:t>something</a:t>
            </a:r>
            <a:r>
              <a:rPr lang="en-GB" sz="1900"/>
              <a:t> sinister may happen there) </a:t>
            </a:r>
            <a:endParaRPr sz="1900"/>
          </a:p>
          <a:p>
            <a:pPr indent="0" lvl="0" marL="4114800" rtl="0" algn="l">
              <a:spcBef>
                <a:spcPts val="0"/>
              </a:spcBef>
              <a:spcAft>
                <a:spcPts val="0"/>
              </a:spcAft>
              <a:buNone/>
            </a:pPr>
            <a:r>
              <a:rPr lang="en-GB" sz="1900"/>
              <a:t>AND</a:t>
            </a:r>
            <a:endParaRPr sz="1900"/>
          </a:p>
          <a:p>
            <a:pPr indent="-349250" lvl="0" marL="457200" rtl="0" algn="l">
              <a:spcBef>
                <a:spcPts val="1200"/>
              </a:spcBef>
              <a:spcAft>
                <a:spcPts val="0"/>
              </a:spcAft>
              <a:buSzPts val="1900"/>
              <a:buChar char="●"/>
            </a:pPr>
            <a:r>
              <a:rPr lang="en-GB" sz="1900"/>
              <a:t>A romantic novel can have the theme of love (two people fall in love and eventually get married) </a:t>
            </a:r>
            <a:endParaRPr sz="1900"/>
          </a:p>
          <a:p>
            <a:pPr indent="0" lvl="0" marL="4114800" rtl="0" algn="l">
              <a:spcBef>
                <a:spcPts val="1200"/>
              </a:spcBef>
              <a:spcAft>
                <a:spcPts val="0"/>
              </a:spcAft>
              <a:buNone/>
            </a:pPr>
            <a:r>
              <a:rPr lang="en-GB" sz="1900"/>
              <a:t>AND</a:t>
            </a:r>
            <a:endParaRPr sz="1900"/>
          </a:p>
          <a:p>
            <a:pPr indent="-349250" lvl="0" marL="457200" rtl="0" algn="l">
              <a:spcBef>
                <a:spcPts val="1200"/>
              </a:spcBef>
              <a:spcAft>
                <a:spcPts val="0"/>
              </a:spcAft>
              <a:buSzPts val="1900"/>
              <a:buChar char="●"/>
            </a:pPr>
            <a:r>
              <a:rPr lang="en-GB" sz="1900"/>
              <a:t>A comedy can have the theme of love (romantic comedy - few obstacles on their way, lots of jokes and funny situations, followed by a happy ending)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animEffect filter="fade" transition="in">
                                      <p:cBhvr>
                                        <p:cTn dur="1000"/>
                                        <p:tgtEl>
                                          <p:spTgt spid="1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animEffect filter="fade" transition="in">
                                      <p:cBhvr>
                                        <p:cTn dur="1000"/>
                                        <p:tgtEl>
                                          <p:spTgt spid="1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animEffect filter="fade" transition="in">
                                      <p:cBhvr>
                                        <p:cTn dur="1000"/>
                                        <p:tgtEl>
                                          <p:spTgt spid="1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3" st="3"/>
                                            </p:txEl>
                                          </p:spTgt>
                                        </p:tgtEl>
                                        <p:attrNameLst>
                                          <p:attrName>style.visibility</p:attrName>
                                        </p:attrNameLst>
                                      </p:cBhvr>
                                      <p:to>
                                        <p:strVal val="visible"/>
                                      </p:to>
                                    </p:set>
                                    <p:animEffect filter="fade" transition="in">
                                      <p:cBhvr>
                                        <p:cTn dur="1000"/>
                                        <p:tgtEl>
                                          <p:spTgt spid="1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4" st="4"/>
                                            </p:txEl>
                                          </p:spTgt>
                                        </p:tgtEl>
                                        <p:attrNameLst>
                                          <p:attrName>style.visibility</p:attrName>
                                        </p:attrNameLst>
                                      </p:cBhvr>
                                      <p:to>
                                        <p:strVal val="visible"/>
                                      </p:to>
                                    </p:set>
                                    <p:animEffect filter="fade" transition="in">
                                      <p:cBhvr>
                                        <p:cTn dur="1000"/>
                                        <p:tgtEl>
                                          <p:spTgt spid="12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The Three Main Genres in Writing</a:t>
            </a:r>
            <a:endParaRPr/>
          </a:p>
        </p:txBody>
      </p:sp>
      <p:sp>
        <p:nvSpPr>
          <p:cNvPr id="128" name="Google Shape;128;p23"/>
          <p:cNvSpPr txBox="1"/>
          <p:nvPr>
            <p:ph idx="4294967295" type="body"/>
          </p:nvPr>
        </p:nvSpPr>
        <p:spPr>
          <a:xfrm>
            <a:off x="311700" y="1319375"/>
            <a:ext cx="8520600" cy="3324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SzPts val="2000"/>
              <a:buAutoNum type="arabicPeriod"/>
            </a:pPr>
            <a:r>
              <a:rPr lang="en-GB" sz="2000"/>
              <a:t>Poetry </a:t>
            </a:r>
            <a:endParaRPr sz="2000"/>
          </a:p>
          <a:p>
            <a:pPr indent="-355600" lvl="0" marL="457200" rtl="0" algn="l">
              <a:lnSpc>
                <a:spcPct val="115000"/>
              </a:lnSpc>
              <a:spcBef>
                <a:spcPts val="0"/>
              </a:spcBef>
              <a:spcAft>
                <a:spcPts val="0"/>
              </a:spcAft>
              <a:buSzPts val="2000"/>
              <a:buAutoNum type="arabicPeriod"/>
            </a:pPr>
            <a:r>
              <a:rPr lang="en-GB" sz="2000"/>
              <a:t>Drama / Play - contains dialogues and stage directions</a:t>
            </a:r>
            <a:endParaRPr sz="2000"/>
          </a:p>
          <a:p>
            <a:pPr indent="-355600" lvl="0" marL="457200" rtl="0" algn="l">
              <a:lnSpc>
                <a:spcPct val="115000"/>
              </a:lnSpc>
              <a:spcBef>
                <a:spcPts val="0"/>
              </a:spcBef>
              <a:spcAft>
                <a:spcPts val="0"/>
              </a:spcAft>
              <a:buSzPts val="2000"/>
              <a:buAutoNum type="arabicPeriod"/>
            </a:pPr>
            <a:r>
              <a:rPr lang="en-GB" sz="2000"/>
              <a:t>Prose - has complete sentences and is organized into paragraphs </a:t>
            </a:r>
            <a:endParaRPr sz="2000"/>
          </a:p>
          <a:p>
            <a:pPr indent="-355600" lvl="1" marL="914400" rtl="0" algn="l">
              <a:lnSpc>
                <a:spcPct val="115000"/>
              </a:lnSpc>
              <a:spcBef>
                <a:spcPts val="0"/>
              </a:spcBef>
              <a:spcAft>
                <a:spcPts val="0"/>
              </a:spcAft>
              <a:buSzPts val="2000"/>
              <a:buAutoNum type="alphaLcPeriod"/>
            </a:pPr>
            <a:r>
              <a:rPr lang="en-GB" sz="2000"/>
              <a:t>Fiction - literature with imaginary events and people</a:t>
            </a:r>
            <a:endParaRPr sz="2000"/>
          </a:p>
          <a:p>
            <a:pPr indent="-355600" lvl="1" marL="914400" rtl="0" algn="l">
              <a:lnSpc>
                <a:spcPct val="115000"/>
              </a:lnSpc>
              <a:spcBef>
                <a:spcPts val="0"/>
              </a:spcBef>
              <a:spcAft>
                <a:spcPts val="0"/>
              </a:spcAft>
              <a:buSzPts val="2000"/>
              <a:buAutoNum type="alphaLcPeriod"/>
            </a:pPr>
            <a:r>
              <a:rPr lang="en-GB" sz="2000"/>
              <a:t>Nonfiction - writing about something </a:t>
            </a:r>
            <a:r>
              <a:rPr lang="en-GB" sz="2000"/>
              <a:t>that is factual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0" st="0"/>
                                            </p:txEl>
                                          </p:spTgt>
                                        </p:tgtEl>
                                        <p:attrNameLst>
                                          <p:attrName>style.visibility</p:attrName>
                                        </p:attrNameLst>
                                      </p:cBhvr>
                                      <p:to>
                                        <p:strVal val="visible"/>
                                      </p:to>
                                    </p:set>
                                    <p:animEffect filter="fade" transition="in">
                                      <p:cBhvr>
                                        <p:cTn dur="1000"/>
                                        <p:tgtEl>
                                          <p:spTgt spid="1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1" st="1"/>
                                            </p:txEl>
                                          </p:spTgt>
                                        </p:tgtEl>
                                        <p:attrNameLst>
                                          <p:attrName>style.visibility</p:attrName>
                                        </p:attrNameLst>
                                      </p:cBhvr>
                                      <p:to>
                                        <p:strVal val="visible"/>
                                      </p:to>
                                    </p:set>
                                    <p:animEffect filter="fade" transition="in">
                                      <p:cBhvr>
                                        <p:cTn dur="1000"/>
                                        <p:tgtEl>
                                          <p:spTgt spid="1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2" st="2"/>
                                            </p:txEl>
                                          </p:spTgt>
                                        </p:tgtEl>
                                        <p:attrNameLst>
                                          <p:attrName>style.visibility</p:attrName>
                                        </p:attrNameLst>
                                      </p:cBhvr>
                                      <p:to>
                                        <p:strVal val="visible"/>
                                      </p:to>
                                    </p:set>
                                    <p:animEffect filter="fade" transition="in">
                                      <p:cBhvr>
                                        <p:cTn dur="1000"/>
                                        <p:tgtEl>
                                          <p:spTgt spid="12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3" st="3"/>
                                            </p:txEl>
                                          </p:spTgt>
                                        </p:tgtEl>
                                        <p:attrNameLst>
                                          <p:attrName>style.visibility</p:attrName>
                                        </p:attrNameLst>
                                      </p:cBhvr>
                                      <p:to>
                                        <p:strVal val="visible"/>
                                      </p:to>
                                    </p:set>
                                    <p:animEffect filter="fade" transition="in">
                                      <p:cBhvr>
                                        <p:cTn dur="1000"/>
                                        <p:tgtEl>
                                          <p:spTgt spid="12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4" st="4"/>
                                            </p:txEl>
                                          </p:spTgt>
                                        </p:tgtEl>
                                        <p:attrNameLst>
                                          <p:attrName>style.visibility</p:attrName>
                                        </p:attrNameLst>
                                      </p:cBhvr>
                                      <p:to>
                                        <p:strVal val="visible"/>
                                      </p:to>
                                    </p:set>
                                    <p:animEffect filter="fade" transition="in">
                                      <p:cBhvr>
                                        <p:cTn dur="1000"/>
                                        <p:tgtEl>
                                          <p:spTgt spid="12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idx="4294967295" type="title"/>
          </p:nvPr>
        </p:nvSpPr>
        <p:spPr>
          <a:xfrm>
            <a:off x="311700" y="372500"/>
            <a:ext cx="8520600" cy="646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3000"/>
              <a:buNone/>
            </a:pPr>
            <a:r>
              <a:rPr lang="en-GB"/>
              <a:t>An Important Aside</a:t>
            </a:r>
            <a:endParaRPr/>
          </a:p>
        </p:txBody>
      </p:sp>
      <p:sp>
        <p:nvSpPr>
          <p:cNvPr id="134" name="Google Shape;134;p24"/>
          <p:cNvSpPr txBox="1"/>
          <p:nvPr>
            <p:ph idx="4294967295" type="body"/>
          </p:nvPr>
        </p:nvSpPr>
        <p:spPr>
          <a:xfrm>
            <a:off x="311700" y="1019000"/>
            <a:ext cx="8520600" cy="3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600"/>
              <a:t>N</a:t>
            </a:r>
            <a:r>
              <a:rPr lang="en-GB" sz="1600"/>
              <a:t>onfiction - writing about something that is factual. </a:t>
            </a:r>
            <a:endParaRPr sz="1600"/>
          </a:p>
          <a:p>
            <a:pPr indent="0" lvl="0" marL="0" rtl="0" algn="l">
              <a:lnSpc>
                <a:spcPct val="115000"/>
              </a:lnSpc>
              <a:spcBef>
                <a:spcPts val="0"/>
              </a:spcBef>
              <a:spcAft>
                <a:spcPts val="0"/>
              </a:spcAft>
              <a:buNone/>
            </a:pPr>
            <a:r>
              <a:t/>
            </a:r>
            <a:endParaRPr sz="1600"/>
          </a:p>
          <a:p>
            <a:pPr indent="0" lvl="0" marL="0" rtl="0" algn="l">
              <a:lnSpc>
                <a:spcPct val="115000"/>
              </a:lnSpc>
              <a:spcBef>
                <a:spcPts val="0"/>
              </a:spcBef>
              <a:spcAft>
                <a:spcPts val="0"/>
              </a:spcAft>
              <a:buNone/>
            </a:pPr>
            <a:r>
              <a:rPr lang="en-GB" sz="1600"/>
              <a:t>This does not mean everything in nonfiction is correct and true. </a:t>
            </a:r>
            <a:endParaRPr sz="1600"/>
          </a:p>
          <a:p>
            <a:pPr indent="0" lvl="0" marL="0" rtl="0" algn="l">
              <a:lnSpc>
                <a:spcPct val="115000"/>
              </a:lnSpc>
              <a:spcBef>
                <a:spcPts val="0"/>
              </a:spcBef>
              <a:spcAft>
                <a:spcPts val="0"/>
              </a:spcAft>
              <a:buNone/>
            </a:pPr>
            <a:r>
              <a:t/>
            </a:r>
            <a:endParaRPr sz="1600"/>
          </a:p>
          <a:p>
            <a:pPr indent="0" lvl="0" marL="0" rtl="0" algn="l">
              <a:lnSpc>
                <a:spcPct val="115000"/>
              </a:lnSpc>
              <a:spcBef>
                <a:spcPts val="0"/>
              </a:spcBef>
              <a:spcAft>
                <a:spcPts val="0"/>
              </a:spcAft>
              <a:buNone/>
            </a:pPr>
            <a:r>
              <a:rPr lang="en-GB" sz="1600"/>
              <a:t>In the words of Joe Sutliff Sanders, </a:t>
            </a:r>
            <a:endParaRPr sz="1600"/>
          </a:p>
          <a:p>
            <a:pPr indent="0" lvl="0" marL="0" rtl="0" algn="l">
              <a:lnSpc>
                <a:spcPct val="115000"/>
              </a:lnSpc>
              <a:spcBef>
                <a:spcPts val="0"/>
              </a:spcBef>
              <a:spcAft>
                <a:spcPts val="0"/>
              </a:spcAft>
              <a:buNone/>
            </a:pPr>
            <a:r>
              <a:t/>
            </a:r>
            <a:endParaRPr sz="1600"/>
          </a:p>
          <a:p>
            <a:pPr indent="0" lvl="0" marL="0" rtl="0" algn="l">
              <a:lnSpc>
                <a:spcPct val="115000"/>
              </a:lnSpc>
              <a:spcBef>
                <a:spcPts val="0"/>
              </a:spcBef>
              <a:spcAft>
                <a:spcPts val="0"/>
              </a:spcAft>
              <a:buNone/>
            </a:pPr>
            <a:r>
              <a:rPr lang="en-GB" sz="1600"/>
              <a:t>the author of </a:t>
            </a:r>
            <a:r>
              <a:rPr i="1" lang="en-GB" sz="1600"/>
              <a:t>Literature of Questions: Nonfiction for the Critical Child</a:t>
            </a:r>
            <a:r>
              <a:rPr lang="en-GB" sz="1600"/>
              <a:t>, </a:t>
            </a:r>
            <a:endParaRPr sz="1600"/>
          </a:p>
          <a:p>
            <a:pPr indent="0" lvl="0" marL="0" rtl="0" algn="l">
              <a:lnSpc>
                <a:spcPct val="115000"/>
              </a:lnSpc>
              <a:spcBef>
                <a:spcPts val="0"/>
              </a:spcBef>
              <a:spcAft>
                <a:spcPts val="0"/>
              </a:spcAft>
              <a:buNone/>
            </a:pPr>
            <a:r>
              <a:t/>
            </a:r>
            <a:endParaRPr sz="1600"/>
          </a:p>
          <a:p>
            <a:pPr indent="0" lvl="0" marL="0" rtl="0" algn="l">
              <a:lnSpc>
                <a:spcPct val="115000"/>
              </a:lnSpc>
              <a:spcBef>
                <a:spcPts val="0"/>
              </a:spcBef>
              <a:spcAft>
                <a:spcPts val="0"/>
              </a:spcAft>
              <a:buNone/>
            </a:pPr>
            <a:r>
              <a:rPr lang="en-GB" sz="1600"/>
              <a:t>“Nonfiction is written by human beings. Imperfections, mistakes, and bias are inevitable, which means that insofar as it is ever a literature of facts, it is a literature of facts laced with error.”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animEffect filter="fade" transition="in">
                                      <p:cBhvr>
                                        <p:cTn dur="1000"/>
                                        <p:tgtEl>
                                          <p:spTgt spid="1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animEffect filter="fade" transition="in">
                                      <p:cBhvr>
                                        <p:cTn dur="1000"/>
                                        <p:tgtEl>
                                          <p:spTgt spid="1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animEffect filter="fade" transition="in">
                                      <p:cBhvr>
                                        <p:cTn dur="1000"/>
                                        <p:tgtEl>
                                          <p:spTgt spid="1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3" st="3"/>
                                            </p:txEl>
                                          </p:spTgt>
                                        </p:tgtEl>
                                        <p:attrNameLst>
                                          <p:attrName>style.visibility</p:attrName>
                                        </p:attrNameLst>
                                      </p:cBhvr>
                                      <p:to>
                                        <p:strVal val="visible"/>
                                      </p:to>
                                    </p:set>
                                    <p:animEffect filter="fade" transition="in">
                                      <p:cBhvr>
                                        <p:cTn dur="1000"/>
                                        <p:tgtEl>
                                          <p:spTgt spid="13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4" st="4"/>
                                            </p:txEl>
                                          </p:spTgt>
                                        </p:tgtEl>
                                        <p:attrNameLst>
                                          <p:attrName>style.visibility</p:attrName>
                                        </p:attrNameLst>
                                      </p:cBhvr>
                                      <p:to>
                                        <p:strVal val="visible"/>
                                      </p:to>
                                    </p:set>
                                    <p:animEffect filter="fade" transition="in">
                                      <p:cBhvr>
                                        <p:cTn dur="1000"/>
                                        <p:tgtEl>
                                          <p:spTgt spid="13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5" st="5"/>
                                            </p:txEl>
                                          </p:spTgt>
                                        </p:tgtEl>
                                        <p:attrNameLst>
                                          <p:attrName>style.visibility</p:attrName>
                                        </p:attrNameLst>
                                      </p:cBhvr>
                                      <p:to>
                                        <p:strVal val="visible"/>
                                      </p:to>
                                    </p:set>
                                    <p:animEffect filter="fade" transition="in">
                                      <p:cBhvr>
                                        <p:cTn dur="1000"/>
                                        <p:tgtEl>
                                          <p:spTgt spid="13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6" st="6"/>
                                            </p:txEl>
                                          </p:spTgt>
                                        </p:tgtEl>
                                        <p:attrNameLst>
                                          <p:attrName>style.visibility</p:attrName>
                                        </p:attrNameLst>
                                      </p:cBhvr>
                                      <p:to>
                                        <p:strVal val="visible"/>
                                      </p:to>
                                    </p:set>
                                    <p:animEffect filter="fade" transition="in">
                                      <p:cBhvr>
                                        <p:cTn dur="1000"/>
                                        <p:tgtEl>
                                          <p:spTgt spid="13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7" st="7"/>
                                            </p:txEl>
                                          </p:spTgt>
                                        </p:tgtEl>
                                        <p:attrNameLst>
                                          <p:attrName>style.visibility</p:attrName>
                                        </p:attrNameLst>
                                      </p:cBhvr>
                                      <p:to>
                                        <p:strVal val="visible"/>
                                      </p:to>
                                    </p:set>
                                    <p:animEffect filter="fade" transition="in">
                                      <p:cBhvr>
                                        <p:cTn dur="1000"/>
                                        <p:tgtEl>
                                          <p:spTgt spid="13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8" st="8"/>
                                            </p:txEl>
                                          </p:spTgt>
                                        </p:tgtEl>
                                        <p:attrNameLst>
                                          <p:attrName>style.visibility</p:attrName>
                                        </p:attrNameLst>
                                      </p:cBhvr>
                                      <p:to>
                                        <p:strVal val="visible"/>
                                      </p:to>
                                    </p:set>
                                    <p:animEffect filter="fade" transition="in">
                                      <p:cBhvr>
                                        <p:cTn dur="1000"/>
                                        <p:tgtEl>
                                          <p:spTgt spid="134">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5"/>
          <p:cNvSpPr txBox="1"/>
          <p:nvPr>
            <p:ph idx="4294967295" type="title"/>
          </p:nvPr>
        </p:nvSpPr>
        <p:spPr>
          <a:xfrm>
            <a:off x="311700" y="3797350"/>
            <a:ext cx="8520600" cy="7335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GB"/>
              <a:t>Each of these have further subtypes. </a:t>
            </a:r>
            <a:endParaRPr/>
          </a:p>
        </p:txBody>
      </p:sp>
      <p:sp>
        <p:nvSpPr>
          <p:cNvPr id="140" name="Google Shape;140;p25"/>
          <p:cNvSpPr txBox="1"/>
          <p:nvPr>
            <p:ph idx="4294967295" type="body"/>
          </p:nvPr>
        </p:nvSpPr>
        <p:spPr>
          <a:xfrm>
            <a:off x="311700" y="298150"/>
            <a:ext cx="8520600" cy="3324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SzPts val="2000"/>
              <a:buAutoNum type="arabicPeriod"/>
            </a:pPr>
            <a:r>
              <a:rPr lang="en-GB" sz="2000"/>
              <a:t>Poetry </a:t>
            </a:r>
            <a:endParaRPr sz="2000"/>
          </a:p>
          <a:p>
            <a:pPr indent="-355600" lvl="0" marL="457200" rtl="0" algn="l">
              <a:lnSpc>
                <a:spcPct val="115000"/>
              </a:lnSpc>
              <a:spcBef>
                <a:spcPts val="0"/>
              </a:spcBef>
              <a:spcAft>
                <a:spcPts val="0"/>
              </a:spcAft>
              <a:buSzPts val="2000"/>
              <a:buAutoNum type="arabicPeriod"/>
            </a:pPr>
            <a:r>
              <a:rPr lang="en-GB" sz="2000"/>
              <a:t>Drama / Play - contains dialogues and stage directions</a:t>
            </a:r>
            <a:endParaRPr sz="2000"/>
          </a:p>
          <a:p>
            <a:pPr indent="-355600" lvl="0" marL="457200" rtl="0" algn="l">
              <a:lnSpc>
                <a:spcPct val="115000"/>
              </a:lnSpc>
              <a:spcBef>
                <a:spcPts val="0"/>
              </a:spcBef>
              <a:spcAft>
                <a:spcPts val="0"/>
              </a:spcAft>
              <a:buSzPts val="2000"/>
              <a:buAutoNum type="arabicPeriod"/>
            </a:pPr>
            <a:r>
              <a:rPr lang="en-GB" sz="2000"/>
              <a:t>Prose - has complete sentences and is organized into paragraphs </a:t>
            </a:r>
            <a:endParaRPr sz="2000"/>
          </a:p>
          <a:p>
            <a:pPr indent="-355600" lvl="1" marL="914400" rtl="0" algn="l">
              <a:lnSpc>
                <a:spcPct val="115000"/>
              </a:lnSpc>
              <a:spcBef>
                <a:spcPts val="0"/>
              </a:spcBef>
              <a:spcAft>
                <a:spcPts val="0"/>
              </a:spcAft>
              <a:buSzPts val="2000"/>
              <a:buAutoNum type="alphaLcPeriod"/>
            </a:pPr>
            <a:r>
              <a:rPr lang="en-GB" sz="2000"/>
              <a:t>Fiction - literature with imaginary events and people</a:t>
            </a:r>
            <a:endParaRPr sz="2000"/>
          </a:p>
          <a:p>
            <a:pPr indent="-355600" lvl="1" marL="914400" rtl="0" algn="l">
              <a:lnSpc>
                <a:spcPct val="115000"/>
              </a:lnSpc>
              <a:spcBef>
                <a:spcPts val="0"/>
              </a:spcBef>
              <a:spcAft>
                <a:spcPts val="0"/>
              </a:spcAft>
              <a:buSzPts val="2000"/>
              <a:buAutoNum type="alphaLcPeriod"/>
            </a:pPr>
            <a:r>
              <a:rPr lang="en-GB" sz="2000"/>
              <a:t>Nonfiction - writing about something that is factual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6"/>
          <p:cNvPicPr preferRelativeResize="0"/>
          <p:nvPr/>
        </p:nvPicPr>
        <p:blipFill rotWithShape="1">
          <a:blip r:embed="rId3">
            <a:alphaModFix/>
          </a:blip>
          <a:srcRect b="0" l="0" r="0" t="0"/>
          <a:stretch/>
        </p:blipFill>
        <p:spPr>
          <a:xfrm>
            <a:off x="664413" y="152400"/>
            <a:ext cx="7815186" cy="4838699"/>
          </a:xfrm>
          <a:prstGeom prst="rect">
            <a:avLst/>
          </a:prstGeom>
          <a:noFill/>
          <a:ln>
            <a:noFill/>
          </a:ln>
        </p:spPr>
      </p:pic>
      <p:sp>
        <p:nvSpPr>
          <p:cNvPr id="146" name="Google Shape;146;p26"/>
          <p:cNvSpPr/>
          <p:nvPr/>
        </p:nvSpPr>
        <p:spPr>
          <a:xfrm>
            <a:off x="8479600" y="4635375"/>
            <a:ext cx="3525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idx="4294967295" type="title"/>
          </p:nvPr>
        </p:nvSpPr>
        <p:spPr>
          <a:xfrm>
            <a:off x="311700" y="199475"/>
            <a:ext cx="8520600" cy="7335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GB"/>
              <a:t>Can a piece of writing belong to multiple genres?</a:t>
            </a:r>
            <a:endParaRPr/>
          </a:p>
        </p:txBody>
      </p:sp>
      <p:sp>
        <p:nvSpPr>
          <p:cNvPr id="152" name="Google Shape;152;p27"/>
          <p:cNvSpPr txBox="1"/>
          <p:nvPr>
            <p:ph idx="4294967295" type="body"/>
          </p:nvPr>
        </p:nvSpPr>
        <p:spPr>
          <a:xfrm>
            <a:off x="311700" y="999500"/>
            <a:ext cx="8520600" cy="2405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SzPts val="1800"/>
              <a:buNone/>
            </a:pPr>
            <a:r>
              <a:rPr b="1" lang="en-GB" sz="2400"/>
              <a:t>YES!</a:t>
            </a:r>
            <a:endParaRPr b="1" sz="2400"/>
          </a:p>
          <a:p>
            <a:pPr indent="0" lvl="0" marL="0" rtl="0" algn="l">
              <a:lnSpc>
                <a:spcPct val="100000"/>
              </a:lnSpc>
              <a:spcBef>
                <a:spcPts val="1600"/>
              </a:spcBef>
              <a:spcAft>
                <a:spcPts val="0"/>
              </a:spcAft>
              <a:buSzPts val="1800"/>
              <a:buNone/>
            </a:pPr>
            <a:r>
              <a:rPr lang="en-GB"/>
              <a:t>For example, </a:t>
            </a:r>
            <a:r>
              <a:rPr i="1" lang="en-GB"/>
              <a:t>Charlie and the Chocolate Factory</a:t>
            </a:r>
            <a:r>
              <a:rPr lang="en-GB"/>
              <a:t> can be classified as </a:t>
            </a:r>
            <a:endParaRPr/>
          </a:p>
          <a:p>
            <a:pPr indent="0" lvl="0" marL="0" rtl="0" algn="l">
              <a:lnSpc>
                <a:spcPct val="100000"/>
              </a:lnSpc>
              <a:spcBef>
                <a:spcPts val="1600"/>
              </a:spcBef>
              <a:spcAft>
                <a:spcPts val="0"/>
              </a:spcAft>
              <a:buSzPts val="1800"/>
              <a:buNone/>
            </a:pPr>
            <a:r>
              <a:t/>
            </a:r>
            <a:endParaRPr/>
          </a:p>
          <a:p>
            <a:pPr indent="-342900" lvl="0" marL="457200" rtl="0" algn="l">
              <a:lnSpc>
                <a:spcPct val="100000"/>
              </a:lnSpc>
              <a:spcBef>
                <a:spcPts val="0"/>
              </a:spcBef>
              <a:spcAft>
                <a:spcPts val="0"/>
              </a:spcAft>
              <a:buSzPts val="1800"/>
              <a:buChar char="●"/>
            </a:pPr>
            <a:r>
              <a:rPr lang="en-GB"/>
              <a:t>Children's literature and </a:t>
            </a:r>
            <a:endParaRPr/>
          </a:p>
          <a:p>
            <a:pPr indent="-342900" lvl="0" marL="457200" rtl="0" algn="l">
              <a:lnSpc>
                <a:spcPct val="100000"/>
              </a:lnSpc>
              <a:spcBef>
                <a:spcPts val="0"/>
              </a:spcBef>
              <a:spcAft>
                <a:spcPts val="0"/>
              </a:spcAft>
              <a:buSzPts val="1800"/>
              <a:buChar char="●"/>
            </a:pPr>
            <a:r>
              <a:rPr lang="en-GB"/>
              <a:t>Fantasy </a:t>
            </a:r>
            <a:endParaRPr/>
          </a:p>
        </p:txBody>
      </p:sp>
      <p:sp>
        <p:nvSpPr>
          <p:cNvPr id="153" name="Google Shape;153;p27"/>
          <p:cNvSpPr txBox="1"/>
          <p:nvPr>
            <p:ph idx="4294967295" type="title"/>
          </p:nvPr>
        </p:nvSpPr>
        <p:spPr>
          <a:xfrm>
            <a:off x="311700" y="3471425"/>
            <a:ext cx="8520600" cy="11082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3000"/>
              <a:buNone/>
            </a:pPr>
            <a:r>
              <a:rPr lang="en-GB"/>
              <a:t>Every library makes its own rules to decide where to place a book like </a:t>
            </a:r>
            <a:r>
              <a:rPr i="1" lang="en-GB"/>
              <a:t>Charlie and the Chocolate Factory.</a:t>
            </a:r>
            <a:endParaRPr i="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idx="4294967295" type="title"/>
          </p:nvPr>
        </p:nvSpPr>
        <p:spPr>
          <a:xfrm>
            <a:off x="311700" y="372500"/>
            <a:ext cx="8520600" cy="646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3000"/>
              <a:buNone/>
            </a:pPr>
            <a:r>
              <a:rPr lang="en-GB"/>
              <a:t>In our library,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9"/>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How do you identify the genre of a book?</a:t>
            </a:r>
            <a:endParaRPr/>
          </a:p>
        </p:txBody>
      </p:sp>
      <p:sp>
        <p:nvSpPr>
          <p:cNvPr id="164" name="Google Shape;164;p29"/>
          <p:cNvSpPr txBox="1"/>
          <p:nvPr>
            <p:ph idx="4294967295" type="body"/>
          </p:nvPr>
        </p:nvSpPr>
        <p:spPr>
          <a:xfrm>
            <a:off x="311700" y="1294475"/>
            <a:ext cx="8520600" cy="337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900"/>
              <a:t>The easy part is to differentiate among the main genres.</a:t>
            </a:r>
            <a:endParaRPr sz="1900"/>
          </a:p>
          <a:p>
            <a:pPr indent="-349250" lvl="0" marL="457200" rtl="0" algn="l">
              <a:lnSpc>
                <a:spcPct val="115000"/>
              </a:lnSpc>
              <a:spcBef>
                <a:spcPts val="1600"/>
              </a:spcBef>
              <a:spcAft>
                <a:spcPts val="0"/>
              </a:spcAft>
              <a:buSzPts val="1900"/>
              <a:buAutoNum type="arabicPeriod"/>
            </a:pPr>
            <a:r>
              <a:rPr lang="en-GB" sz="1900"/>
              <a:t>Poetry </a:t>
            </a:r>
            <a:endParaRPr sz="1900"/>
          </a:p>
          <a:p>
            <a:pPr indent="-349250" lvl="0" marL="457200" rtl="0" algn="l">
              <a:lnSpc>
                <a:spcPct val="115000"/>
              </a:lnSpc>
              <a:spcBef>
                <a:spcPts val="0"/>
              </a:spcBef>
              <a:spcAft>
                <a:spcPts val="0"/>
              </a:spcAft>
              <a:buSzPts val="1900"/>
              <a:buAutoNum type="arabicPeriod"/>
            </a:pPr>
            <a:r>
              <a:rPr lang="en-GB" sz="1900"/>
              <a:t>Drama / Play - contains dialogues and stage directions</a:t>
            </a:r>
            <a:endParaRPr sz="1900"/>
          </a:p>
          <a:p>
            <a:pPr indent="-349250" lvl="0" marL="457200" rtl="0" algn="l">
              <a:lnSpc>
                <a:spcPct val="115000"/>
              </a:lnSpc>
              <a:spcBef>
                <a:spcPts val="0"/>
              </a:spcBef>
              <a:spcAft>
                <a:spcPts val="0"/>
              </a:spcAft>
              <a:buSzPts val="1900"/>
              <a:buAutoNum type="arabicPeriod"/>
            </a:pPr>
            <a:r>
              <a:rPr lang="en-GB" sz="1900"/>
              <a:t>Prose - has complete sentences and is organized into paragraphs </a:t>
            </a:r>
            <a:endParaRPr sz="1900"/>
          </a:p>
          <a:p>
            <a:pPr indent="-349250" lvl="1" marL="914400" rtl="0" algn="l">
              <a:lnSpc>
                <a:spcPct val="115000"/>
              </a:lnSpc>
              <a:spcBef>
                <a:spcPts val="0"/>
              </a:spcBef>
              <a:spcAft>
                <a:spcPts val="0"/>
              </a:spcAft>
              <a:buSzPts val="1900"/>
              <a:buAutoNum type="alphaLcPeriod"/>
            </a:pPr>
            <a:r>
              <a:rPr lang="en-GB" sz="1900"/>
              <a:t>Fiction - literature with imaginary events and people</a:t>
            </a:r>
            <a:endParaRPr sz="1900"/>
          </a:p>
          <a:p>
            <a:pPr indent="-349250" lvl="1" marL="914400" rtl="0" algn="l">
              <a:lnSpc>
                <a:spcPct val="115000"/>
              </a:lnSpc>
              <a:spcBef>
                <a:spcPts val="0"/>
              </a:spcBef>
              <a:spcAft>
                <a:spcPts val="0"/>
              </a:spcAft>
              <a:buSzPts val="1900"/>
              <a:buAutoNum type="alphaLcPeriod"/>
            </a:pPr>
            <a:r>
              <a:rPr lang="en-GB" sz="1900"/>
              <a:t>Nonfiction - writing about something that is factual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animEffect filter="fade" transition="in">
                                      <p:cBhvr>
                                        <p:cTn dur="1000"/>
                                        <p:tgtEl>
                                          <p:spTgt spid="1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animEffect filter="fade" transition="in">
                                      <p:cBhvr>
                                        <p:cTn dur="1000"/>
                                        <p:tgtEl>
                                          <p:spTgt spid="1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animEffect filter="fade" transition="in">
                                      <p:cBhvr>
                                        <p:cTn dur="1000"/>
                                        <p:tgtEl>
                                          <p:spTgt spid="1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3" st="3"/>
                                            </p:txEl>
                                          </p:spTgt>
                                        </p:tgtEl>
                                        <p:attrNameLst>
                                          <p:attrName>style.visibility</p:attrName>
                                        </p:attrNameLst>
                                      </p:cBhvr>
                                      <p:to>
                                        <p:strVal val="visible"/>
                                      </p:to>
                                    </p:set>
                                    <p:animEffect filter="fade" transition="in">
                                      <p:cBhvr>
                                        <p:cTn dur="1000"/>
                                        <p:tgtEl>
                                          <p:spTgt spid="16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4" st="4"/>
                                            </p:txEl>
                                          </p:spTgt>
                                        </p:tgtEl>
                                        <p:attrNameLst>
                                          <p:attrName>style.visibility</p:attrName>
                                        </p:attrNameLst>
                                      </p:cBhvr>
                                      <p:to>
                                        <p:strVal val="visible"/>
                                      </p:to>
                                    </p:set>
                                    <p:animEffect filter="fade" transition="in">
                                      <p:cBhvr>
                                        <p:cTn dur="1000"/>
                                        <p:tgtEl>
                                          <p:spTgt spid="16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5" st="5"/>
                                            </p:txEl>
                                          </p:spTgt>
                                        </p:tgtEl>
                                        <p:attrNameLst>
                                          <p:attrName>style.visibility</p:attrName>
                                        </p:attrNameLst>
                                      </p:cBhvr>
                                      <p:to>
                                        <p:strVal val="visible"/>
                                      </p:to>
                                    </p:set>
                                    <p:animEffect filter="fade" transition="in">
                                      <p:cBhvr>
                                        <p:cTn dur="1000"/>
                                        <p:tgtEl>
                                          <p:spTgt spid="164">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0"/>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To be more precise about genre </a:t>
            </a:r>
            <a:endParaRPr/>
          </a:p>
        </p:txBody>
      </p:sp>
      <p:sp>
        <p:nvSpPr>
          <p:cNvPr id="170" name="Google Shape;170;p30"/>
          <p:cNvSpPr txBox="1"/>
          <p:nvPr>
            <p:ph idx="4294967295" type="body"/>
          </p:nvPr>
        </p:nvSpPr>
        <p:spPr>
          <a:xfrm>
            <a:off x="311700" y="1468825"/>
            <a:ext cx="8520600" cy="3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a:t>For example, to know whether a book is historical fiction or realistic fiction; or if it is a dystopian novel or a science fiction novel, you need to know </a:t>
            </a:r>
            <a:r>
              <a:rPr b="1" lang="en-GB"/>
              <a:t>TWO</a:t>
            </a:r>
            <a:r>
              <a:rPr lang="en-GB"/>
              <a:t> things: </a:t>
            </a:r>
            <a:endParaRPr/>
          </a:p>
          <a:p>
            <a:pPr indent="-342900" lvl="0" marL="457200" rtl="0" algn="l">
              <a:lnSpc>
                <a:spcPct val="115000"/>
              </a:lnSpc>
              <a:spcBef>
                <a:spcPts val="1600"/>
              </a:spcBef>
              <a:spcAft>
                <a:spcPts val="0"/>
              </a:spcAft>
              <a:buSzPts val="1800"/>
              <a:buChar char="●"/>
            </a:pPr>
            <a:r>
              <a:rPr lang="en-GB"/>
              <a:t>The book itself (the blurb is sometimes enough) </a:t>
            </a:r>
            <a:endParaRPr/>
          </a:p>
          <a:p>
            <a:pPr indent="-317500" lvl="1" marL="914400" rtl="0" algn="l">
              <a:lnSpc>
                <a:spcPct val="115000"/>
              </a:lnSpc>
              <a:spcBef>
                <a:spcPts val="0"/>
              </a:spcBef>
              <a:spcAft>
                <a:spcPts val="0"/>
              </a:spcAft>
              <a:buSzPts val="1400"/>
              <a:buChar char="○"/>
            </a:pPr>
            <a:r>
              <a:rPr lang="en-GB"/>
              <a:t>Characterization</a:t>
            </a:r>
            <a:endParaRPr/>
          </a:p>
          <a:p>
            <a:pPr indent="-317500" lvl="1" marL="914400" rtl="0" algn="l">
              <a:lnSpc>
                <a:spcPct val="115000"/>
              </a:lnSpc>
              <a:spcBef>
                <a:spcPts val="0"/>
              </a:spcBef>
              <a:spcAft>
                <a:spcPts val="0"/>
              </a:spcAft>
              <a:buSzPts val="1400"/>
              <a:buChar char="○"/>
            </a:pPr>
            <a:r>
              <a:rPr lang="en-GB"/>
              <a:t>Setting</a:t>
            </a:r>
            <a:endParaRPr/>
          </a:p>
          <a:p>
            <a:pPr indent="-317500" lvl="1" marL="914400" rtl="0" algn="l">
              <a:lnSpc>
                <a:spcPct val="115000"/>
              </a:lnSpc>
              <a:spcBef>
                <a:spcPts val="0"/>
              </a:spcBef>
              <a:spcAft>
                <a:spcPts val="0"/>
              </a:spcAft>
              <a:buSzPts val="1400"/>
              <a:buChar char="○"/>
            </a:pPr>
            <a:r>
              <a:rPr lang="en-GB"/>
              <a:t>Plotline </a:t>
            </a:r>
            <a:endParaRPr/>
          </a:p>
          <a:p>
            <a:pPr indent="-342900" lvl="0" marL="457200" rtl="0" algn="l">
              <a:lnSpc>
                <a:spcPct val="115000"/>
              </a:lnSpc>
              <a:spcBef>
                <a:spcPts val="0"/>
              </a:spcBef>
              <a:spcAft>
                <a:spcPts val="0"/>
              </a:spcAft>
              <a:buSzPts val="1800"/>
              <a:buChar char="●"/>
            </a:pPr>
            <a:r>
              <a:rPr lang="en-GB"/>
              <a:t>The defining characteristics of the genres in question </a:t>
            </a:r>
            <a:endParaRPr/>
          </a:p>
          <a:p>
            <a:pPr indent="0" lvl="0" marL="457200" rtl="0" algn="r">
              <a:lnSpc>
                <a:spcPct val="115000"/>
              </a:lnSpc>
              <a:spcBef>
                <a:spcPts val="1600"/>
              </a:spcBef>
              <a:spcAft>
                <a:spcPts val="0"/>
              </a:spcAft>
              <a:buSzPts val="1800"/>
              <a:buNone/>
            </a:pPr>
            <a:r>
              <a:rPr lang="en-GB"/>
              <a:t>To be continued . . </a:t>
            </a:r>
            <a:r>
              <a:rPr lang="en-GB"/>
              <a:t>. </a:t>
            </a:r>
            <a:endParaRPr/>
          </a:p>
          <a:p>
            <a:pPr indent="0" lvl="0" marL="0" rtl="0" algn="l">
              <a:lnSpc>
                <a:spcPct val="115000"/>
              </a:lnSpc>
              <a:spcBef>
                <a:spcPts val="1600"/>
              </a:spcBef>
              <a:spcAft>
                <a:spcPts val="1600"/>
              </a:spcAft>
              <a:buSzPts val="1800"/>
              <a:buNone/>
            </a:pPr>
            <a:r>
              <a:t/>
            </a:r>
            <a:endParaRPr/>
          </a:p>
        </p:txBody>
      </p:sp>
      <p:sp>
        <p:nvSpPr>
          <p:cNvPr id="171" name="Google Shape;171;p30"/>
          <p:cNvSpPr txBox="1"/>
          <p:nvPr/>
        </p:nvSpPr>
        <p:spPr>
          <a:xfrm>
            <a:off x="2555475" y="4635375"/>
            <a:ext cx="3711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latin typeface="Source Code Pro"/>
                <a:ea typeface="Source Code Pro"/>
                <a:cs typeface="Source Code Pro"/>
                <a:sym typeface="Source Code Pro"/>
              </a:rPr>
              <a:t>Adapted from the work of Glenn Powers, CTL </a:t>
            </a:r>
            <a:endParaRPr sz="1800">
              <a:solidFill>
                <a:schemeClr val="dk2"/>
              </a:solidFill>
              <a:latin typeface="Source Code Pro"/>
              <a:ea typeface="Source Code Pro"/>
              <a:cs typeface="Source Code Pro"/>
              <a:sym typeface="Source Code Pro"/>
            </a:endParaRPr>
          </a:p>
        </p:txBody>
      </p:sp>
      <p:sp>
        <p:nvSpPr>
          <p:cNvPr id="172" name="Google Shape;172;p3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animEffect filter="fade" transition="in">
                                      <p:cBhvr>
                                        <p:cTn dur="1000"/>
                                        <p:tgtEl>
                                          <p:spTgt spid="17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animEffect filter="fade" transition="in">
                                      <p:cBhvr>
                                        <p:cTn dur="1000"/>
                                        <p:tgtEl>
                                          <p:spTgt spid="17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2" st="2"/>
                                            </p:txEl>
                                          </p:spTgt>
                                        </p:tgtEl>
                                        <p:attrNameLst>
                                          <p:attrName>style.visibility</p:attrName>
                                        </p:attrNameLst>
                                      </p:cBhvr>
                                      <p:to>
                                        <p:strVal val="visible"/>
                                      </p:to>
                                    </p:set>
                                    <p:animEffect filter="fade" transition="in">
                                      <p:cBhvr>
                                        <p:cTn dur="1000"/>
                                        <p:tgtEl>
                                          <p:spTgt spid="17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3" st="3"/>
                                            </p:txEl>
                                          </p:spTgt>
                                        </p:tgtEl>
                                        <p:attrNameLst>
                                          <p:attrName>style.visibility</p:attrName>
                                        </p:attrNameLst>
                                      </p:cBhvr>
                                      <p:to>
                                        <p:strVal val="visible"/>
                                      </p:to>
                                    </p:set>
                                    <p:animEffect filter="fade" transition="in">
                                      <p:cBhvr>
                                        <p:cTn dur="1000"/>
                                        <p:tgtEl>
                                          <p:spTgt spid="17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4" st="4"/>
                                            </p:txEl>
                                          </p:spTgt>
                                        </p:tgtEl>
                                        <p:attrNameLst>
                                          <p:attrName>style.visibility</p:attrName>
                                        </p:attrNameLst>
                                      </p:cBhvr>
                                      <p:to>
                                        <p:strVal val="visible"/>
                                      </p:to>
                                    </p:set>
                                    <p:animEffect filter="fade" transition="in">
                                      <p:cBhvr>
                                        <p:cTn dur="1000"/>
                                        <p:tgtEl>
                                          <p:spTgt spid="17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5" st="5"/>
                                            </p:txEl>
                                          </p:spTgt>
                                        </p:tgtEl>
                                        <p:attrNameLst>
                                          <p:attrName>style.visibility</p:attrName>
                                        </p:attrNameLst>
                                      </p:cBhvr>
                                      <p:to>
                                        <p:strVal val="visible"/>
                                      </p:to>
                                    </p:set>
                                    <p:animEffect filter="fade" transition="in">
                                      <p:cBhvr>
                                        <p:cTn dur="1000"/>
                                        <p:tgtEl>
                                          <p:spTgt spid="17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6" st="6"/>
                                            </p:txEl>
                                          </p:spTgt>
                                        </p:tgtEl>
                                        <p:attrNameLst>
                                          <p:attrName>style.visibility</p:attrName>
                                        </p:attrNameLst>
                                      </p:cBhvr>
                                      <p:to>
                                        <p:strVal val="visible"/>
                                      </p:to>
                                    </p:set>
                                    <p:animEffect filter="fade" transition="in">
                                      <p:cBhvr>
                                        <p:cTn dur="1000"/>
                                        <p:tgtEl>
                                          <p:spTgt spid="17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xEl>
                                              <p:pRg end="7" st="7"/>
                                            </p:txEl>
                                          </p:spTgt>
                                        </p:tgtEl>
                                        <p:attrNameLst>
                                          <p:attrName>style.visibility</p:attrName>
                                        </p:attrNameLst>
                                      </p:cBhvr>
                                      <p:to>
                                        <p:strVal val="visible"/>
                                      </p:to>
                                    </p:set>
                                    <p:animEffect filter="fade" transition="in">
                                      <p:cBhvr>
                                        <p:cTn dur="1000"/>
                                        <p:tgtEl>
                                          <p:spTgt spid="170">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1"/>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Lesson 3</a:t>
            </a:r>
            <a:endParaRPr/>
          </a:p>
          <a:p>
            <a:pPr indent="0" lvl="0" marL="0" rtl="0" algn="ctr">
              <a:spcBef>
                <a:spcPts val="0"/>
              </a:spcBef>
              <a:spcAft>
                <a:spcPts val="0"/>
              </a:spcAft>
              <a:buNone/>
            </a:pPr>
            <a:r>
              <a:rPr lang="en-GB"/>
              <a:t>Realistic Fiction vs. Fantasy vs. Historical Fiction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2"/>
          <p:cNvSpPr txBox="1"/>
          <p:nvPr>
            <p:ph idx="4294967295" type="title"/>
          </p:nvPr>
        </p:nvSpPr>
        <p:spPr>
          <a:xfrm>
            <a:off x="311700" y="343463"/>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Fiction </a:t>
            </a:r>
            <a:endParaRPr/>
          </a:p>
        </p:txBody>
      </p:sp>
      <p:sp>
        <p:nvSpPr>
          <p:cNvPr id="183" name="Google Shape;183;p32"/>
          <p:cNvSpPr txBox="1"/>
          <p:nvPr>
            <p:ph idx="4294967295" type="body"/>
          </p:nvPr>
        </p:nvSpPr>
        <p:spPr>
          <a:xfrm>
            <a:off x="311700" y="1265438"/>
            <a:ext cx="8520600" cy="353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a:t>Fiction</a:t>
            </a:r>
            <a:r>
              <a:rPr lang="en-GB"/>
              <a:t> is literature with imaginary events and people. </a:t>
            </a:r>
            <a:endParaRPr/>
          </a:p>
          <a:p>
            <a:pPr indent="-342900" lvl="0" marL="457200" rtl="0" algn="l">
              <a:lnSpc>
                <a:spcPct val="115000"/>
              </a:lnSpc>
              <a:spcBef>
                <a:spcPts val="1600"/>
              </a:spcBef>
              <a:spcAft>
                <a:spcPts val="0"/>
              </a:spcAft>
              <a:buSzPts val="1800"/>
              <a:buChar char="●"/>
            </a:pPr>
            <a:r>
              <a:rPr lang="en-GB"/>
              <a:t>However imaginary these events and people are, fiction is often inspired by reality. </a:t>
            </a:r>
            <a:endParaRPr/>
          </a:p>
          <a:p>
            <a:pPr indent="-342900" lvl="0" marL="457200" rtl="0" algn="l">
              <a:lnSpc>
                <a:spcPct val="115000"/>
              </a:lnSpc>
              <a:spcBef>
                <a:spcPts val="0"/>
              </a:spcBef>
              <a:spcAft>
                <a:spcPts val="0"/>
              </a:spcAft>
              <a:buSzPts val="1800"/>
              <a:buChar char="●"/>
            </a:pPr>
            <a:r>
              <a:rPr lang="en-GB"/>
              <a:t>After all, the creators of fiction are all human in the real world and are constantly drawing from their observations and experiences. </a:t>
            </a:r>
            <a:endParaRPr/>
          </a:p>
          <a:p>
            <a:pPr indent="-342900" lvl="0" marL="457200" rtl="0" algn="l">
              <a:lnSpc>
                <a:spcPct val="115000"/>
              </a:lnSpc>
              <a:spcBef>
                <a:spcPts val="0"/>
              </a:spcBef>
              <a:spcAft>
                <a:spcPts val="0"/>
              </a:spcAft>
              <a:buSzPts val="1800"/>
              <a:buChar char="●"/>
            </a:pPr>
            <a:r>
              <a:rPr lang="en-GB"/>
              <a:t>Even when humans are flying and animals are talking (Fantasy), the themes are so relatable to us because it is still a version of human reality even if it’s in a different context.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0" st="0"/>
                                            </p:txEl>
                                          </p:spTgt>
                                        </p:tgtEl>
                                        <p:attrNameLst>
                                          <p:attrName>style.visibility</p:attrName>
                                        </p:attrNameLst>
                                      </p:cBhvr>
                                      <p:to>
                                        <p:strVal val="visible"/>
                                      </p:to>
                                    </p:set>
                                    <p:animEffect filter="fade" transition="in">
                                      <p:cBhvr>
                                        <p:cTn dur="1000"/>
                                        <p:tgtEl>
                                          <p:spTgt spid="1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1" st="1"/>
                                            </p:txEl>
                                          </p:spTgt>
                                        </p:tgtEl>
                                        <p:attrNameLst>
                                          <p:attrName>style.visibility</p:attrName>
                                        </p:attrNameLst>
                                      </p:cBhvr>
                                      <p:to>
                                        <p:strVal val="visible"/>
                                      </p:to>
                                    </p:set>
                                    <p:animEffect filter="fade" transition="in">
                                      <p:cBhvr>
                                        <p:cTn dur="1000"/>
                                        <p:tgtEl>
                                          <p:spTgt spid="1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2" st="2"/>
                                            </p:txEl>
                                          </p:spTgt>
                                        </p:tgtEl>
                                        <p:attrNameLst>
                                          <p:attrName>style.visibility</p:attrName>
                                        </p:attrNameLst>
                                      </p:cBhvr>
                                      <p:to>
                                        <p:strVal val="visible"/>
                                      </p:to>
                                    </p:set>
                                    <p:animEffect filter="fade" transition="in">
                                      <p:cBhvr>
                                        <p:cTn dur="1000"/>
                                        <p:tgtEl>
                                          <p:spTgt spid="18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3" st="3"/>
                                            </p:txEl>
                                          </p:spTgt>
                                        </p:tgtEl>
                                        <p:attrNameLst>
                                          <p:attrName>style.visibility</p:attrName>
                                        </p:attrNameLst>
                                      </p:cBhvr>
                                      <p:to>
                                        <p:strVal val="visible"/>
                                      </p:to>
                                    </p:set>
                                    <p:animEffect filter="fade" transition="in">
                                      <p:cBhvr>
                                        <p:cTn dur="1000"/>
                                        <p:tgtEl>
                                          <p:spTgt spid="18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3"/>
          <p:cNvSpPr txBox="1"/>
          <p:nvPr>
            <p:ph idx="4294967295" type="body"/>
          </p:nvPr>
        </p:nvSpPr>
        <p:spPr>
          <a:xfrm>
            <a:off x="311700" y="482275"/>
            <a:ext cx="8520600" cy="461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Char char="●"/>
            </a:pPr>
            <a:r>
              <a:rPr lang="en-GB"/>
              <a:t>All fiction is imaginary. </a:t>
            </a:r>
            <a:endParaRPr/>
          </a:p>
        </p:txBody>
      </p:sp>
      <p:sp>
        <p:nvSpPr>
          <p:cNvPr id="189" name="Google Shape;189;p33"/>
          <p:cNvSpPr/>
          <p:nvPr/>
        </p:nvSpPr>
        <p:spPr>
          <a:xfrm>
            <a:off x="2341350" y="1994025"/>
            <a:ext cx="4461300" cy="27696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GB" sz="3000"/>
              <a:t>f</a:t>
            </a:r>
            <a:r>
              <a:rPr b="0" i="0" lang="en-GB" sz="3000" u="none" cap="none" strike="noStrike">
                <a:solidFill>
                  <a:srgbClr val="000000"/>
                </a:solidFill>
                <a:latin typeface="Arial"/>
                <a:ea typeface="Arial"/>
                <a:cs typeface="Arial"/>
                <a:sym typeface="Arial"/>
              </a:rPr>
              <a:t>iction</a:t>
            </a:r>
            <a:endParaRPr b="0" i="0" sz="3000" u="none" cap="none" strike="noStrike">
              <a:solidFill>
                <a:srgbClr val="000000"/>
              </a:solidFill>
              <a:latin typeface="Arial"/>
              <a:ea typeface="Arial"/>
              <a:cs typeface="Arial"/>
              <a:sym typeface="Arial"/>
            </a:endParaRPr>
          </a:p>
        </p:txBody>
      </p:sp>
      <p:sp>
        <p:nvSpPr>
          <p:cNvPr id="190" name="Google Shape;190;p33"/>
          <p:cNvSpPr/>
          <p:nvPr/>
        </p:nvSpPr>
        <p:spPr>
          <a:xfrm>
            <a:off x="4639775" y="2580225"/>
            <a:ext cx="1760100" cy="1487100"/>
          </a:xfrm>
          <a:prstGeom prst="ellipse">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sz="2400"/>
              <a:t>b</a:t>
            </a:r>
            <a:r>
              <a:rPr b="0" i="0" lang="en-GB" sz="2400" u="none" cap="none" strike="noStrike">
                <a:solidFill>
                  <a:srgbClr val="000000"/>
                </a:solidFill>
                <a:latin typeface="Arial"/>
                <a:ea typeface="Arial"/>
                <a:cs typeface="Arial"/>
                <a:sym typeface="Arial"/>
              </a:rPr>
              <a:t>ased on true stories </a:t>
            </a:r>
            <a:endParaRPr b="0" i="0" sz="2400" u="none" cap="none" strike="noStrike">
              <a:solidFill>
                <a:srgbClr val="000000"/>
              </a:solidFill>
              <a:latin typeface="Arial"/>
              <a:ea typeface="Arial"/>
              <a:cs typeface="Arial"/>
              <a:sym typeface="Arial"/>
            </a:endParaRPr>
          </a:p>
        </p:txBody>
      </p:sp>
      <p:sp>
        <p:nvSpPr>
          <p:cNvPr id="191" name="Google Shape;191;p33"/>
          <p:cNvSpPr txBox="1"/>
          <p:nvPr>
            <p:ph idx="4294967295" type="body"/>
          </p:nvPr>
        </p:nvSpPr>
        <p:spPr>
          <a:xfrm>
            <a:off x="311700" y="1424250"/>
            <a:ext cx="8520600" cy="461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Char char="●"/>
            </a:pPr>
            <a:r>
              <a:rPr lang="en-GB"/>
              <a:t>Some fiction is based on true stories. </a:t>
            </a:r>
            <a:endParaRPr/>
          </a:p>
        </p:txBody>
      </p:sp>
      <p:sp>
        <p:nvSpPr>
          <p:cNvPr id="192" name="Google Shape;192;p33"/>
          <p:cNvSpPr txBox="1"/>
          <p:nvPr>
            <p:ph idx="4294967295" type="body"/>
          </p:nvPr>
        </p:nvSpPr>
        <p:spPr>
          <a:xfrm>
            <a:off x="311700" y="793963"/>
            <a:ext cx="8520600" cy="7803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Char char="●"/>
            </a:pPr>
            <a:r>
              <a:rPr lang="en-GB"/>
              <a:t>All fiction may be inspired by reality (in one way or another).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4"/>
          <p:cNvSpPr txBox="1"/>
          <p:nvPr>
            <p:ph idx="4294967295" type="title"/>
          </p:nvPr>
        </p:nvSpPr>
        <p:spPr>
          <a:xfrm>
            <a:off x="311700" y="208800"/>
            <a:ext cx="8520600" cy="60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When fiction is </a:t>
            </a:r>
            <a:r>
              <a:rPr lang="en-GB" u="sng"/>
              <a:t>not based on true stories</a:t>
            </a:r>
            <a:r>
              <a:rPr lang="en-GB"/>
              <a:t>, </a:t>
            </a:r>
            <a:endParaRPr/>
          </a:p>
        </p:txBody>
      </p:sp>
      <p:sp>
        <p:nvSpPr>
          <p:cNvPr id="198" name="Google Shape;198;p34"/>
          <p:cNvSpPr txBox="1"/>
          <p:nvPr>
            <p:ph idx="4294967295" type="body"/>
          </p:nvPr>
        </p:nvSpPr>
        <p:spPr>
          <a:xfrm>
            <a:off x="311700" y="818700"/>
            <a:ext cx="8520600" cy="194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a:t>It is easier to identify the genre: </a:t>
            </a:r>
            <a:endParaRPr/>
          </a:p>
          <a:p>
            <a:pPr indent="-342900" lvl="0" marL="457200" rtl="0" algn="l">
              <a:lnSpc>
                <a:spcPct val="115000"/>
              </a:lnSpc>
              <a:spcBef>
                <a:spcPts val="1600"/>
              </a:spcBef>
              <a:spcAft>
                <a:spcPts val="0"/>
              </a:spcAft>
              <a:buSzPts val="1800"/>
              <a:buChar char="●"/>
            </a:pPr>
            <a:r>
              <a:rPr lang="en-GB"/>
              <a:t>If it has elements of fantasy (flying humans, talking animals, magic) = </a:t>
            </a:r>
            <a:r>
              <a:rPr b="1" lang="en-GB">
                <a:solidFill>
                  <a:schemeClr val="accent2"/>
                </a:solidFill>
              </a:rPr>
              <a:t>fantasy</a:t>
            </a:r>
            <a:endParaRPr b="1">
              <a:solidFill>
                <a:schemeClr val="accent2"/>
              </a:solidFill>
            </a:endParaRPr>
          </a:p>
          <a:p>
            <a:pPr indent="-342900" lvl="0" marL="457200" rtl="0" algn="l">
              <a:lnSpc>
                <a:spcPct val="115000"/>
              </a:lnSpc>
              <a:spcBef>
                <a:spcPts val="0"/>
              </a:spcBef>
              <a:spcAft>
                <a:spcPts val="0"/>
              </a:spcAft>
              <a:buSzPts val="1800"/>
              <a:buChar char="●"/>
            </a:pPr>
            <a:r>
              <a:rPr lang="en-GB"/>
              <a:t>It if is realistic (obeys the science of the real world) = </a:t>
            </a:r>
            <a:r>
              <a:rPr b="1" lang="en-GB">
                <a:solidFill>
                  <a:schemeClr val="accent2"/>
                </a:solidFill>
              </a:rPr>
              <a:t>realistic fiction</a:t>
            </a:r>
            <a:r>
              <a:rPr b="1" lang="en-GB">
                <a:solidFill>
                  <a:srgbClr val="E69138"/>
                </a:solidFill>
              </a:rPr>
              <a:t> </a:t>
            </a:r>
            <a:endParaRPr b="1">
              <a:solidFill>
                <a:srgbClr val="E69138"/>
              </a:solidFill>
            </a:endParaRPr>
          </a:p>
        </p:txBody>
      </p:sp>
      <p:sp>
        <p:nvSpPr>
          <p:cNvPr id="199" name="Google Shape;199;p34"/>
          <p:cNvSpPr/>
          <p:nvPr/>
        </p:nvSpPr>
        <p:spPr>
          <a:xfrm>
            <a:off x="3823375" y="2504625"/>
            <a:ext cx="3250500" cy="24669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GB" sz="2600"/>
              <a:t>f</a:t>
            </a:r>
            <a:r>
              <a:rPr b="0" i="0" lang="en-GB" sz="2600" u="none" cap="none" strike="noStrike">
                <a:solidFill>
                  <a:srgbClr val="000000"/>
                </a:solidFill>
                <a:latin typeface="Arial"/>
                <a:ea typeface="Arial"/>
                <a:cs typeface="Arial"/>
                <a:sym typeface="Arial"/>
              </a:rPr>
              <a:t>iction</a:t>
            </a:r>
            <a:endParaRPr b="0" i="0" sz="2600" u="none" cap="none" strike="noStrike">
              <a:solidFill>
                <a:srgbClr val="000000"/>
              </a:solidFill>
              <a:latin typeface="Arial"/>
              <a:ea typeface="Arial"/>
              <a:cs typeface="Arial"/>
              <a:sym typeface="Arial"/>
            </a:endParaRPr>
          </a:p>
        </p:txBody>
      </p:sp>
      <p:sp>
        <p:nvSpPr>
          <p:cNvPr id="200" name="Google Shape;200;p34"/>
          <p:cNvSpPr/>
          <p:nvPr/>
        </p:nvSpPr>
        <p:spPr>
          <a:xfrm>
            <a:off x="5498006" y="3026778"/>
            <a:ext cx="1282500" cy="1324500"/>
          </a:xfrm>
          <a:prstGeom prst="ellipse">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sz="1800"/>
              <a:t>b</a:t>
            </a:r>
            <a:r>
              <a:rPr b="0" i="0" lang="en-GB" sz="1800" u="none" cap="none" strike="noStrike">
                <a:solidFill>
                  <a:srgbClr val="000000"/>
                </a:solidFill>
                <a:latin typeface="Arial"/>
                <a:ea typeface="Arial"/>
                <a:cs typeface="Arial"/>
                <a:sym typeface="Arial"/>
              </a:rPr>
              <a:t>ased on true stories </a:t>
            </a:r>
            <a:endParaRPr b="0" i="0" sz="1800" u="none" cap="none" strike="noStrike">
              <a:solidFill>
                <a:srgbClr val="000000"/>
              </a:solidFill>
              <a:latin typeface="Arial"/>
              <a:ea typeface="Arial"/>
              <a:cs typeface="Arial"/>
              <a:sym typeface="Arial"/>
            </a:endParaRPr>
          </a:p>
        </p:txBody>
      </p:sp>
      <p:cxnSp>
        <p:nvCxnSpPr>
          <p:cNvPr id="201" name="Google Shape;201;p34"/>
          <p:cNvCxnSpPr/>
          <p:nvPr/>
        </p:nvCxnSpPr>
        <p:spPr>
          <a:xfrm>
            <a:off x="4202125" y="688975"/>
            <a:ext cx="791400" cy="2237400"/>
          </a:xfrm>
          <a:prstGeom prst="straightConnector1">
            <a:avLst/>
          </a:prstGeom>
          <a:noFill/>
          <a:ln cap="flat" cmpd="sng" w="38100">
            <a:solidFill>
              <a:schemeClr val="dk2"/>
            </a:solidFill>
            <a:prstDash val="solid"/>
            <a:round/>
            <a:headEnd len="sm" w="sm"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5"/>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When fiction is </a:t>
            </a:r>
            <a:r>
              <a:rPr lang="en-GB" u="sng"/>
              <a:t>based on true stories</a:t>
            </a:r>
            <a:r>
              <a:rPr lang="en-GB"/>
              <a:t>, </a:t>
            </a:r>
            <a:endParaRPr/>
          </a:p>
        </p:txBody>
      </p:sp>
      <p:sp>
        <p:nvSpPr>
          <p:cNvPr id="207" name="Google Shape;207;p35"/>
          <p:cNvSpPr txBox="1"/>
          <p:nvPr>
            <p:ph idx="4294967295" type="body"/>
          </p:nvPr>
        </p:nvSpPr>
        <p:spPr>
          <a:xfrm>
            <a:off x="373975" y="1175775"/>
            <a:ext cx="8520600" cy="353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a:t>i</a:t>
            </a:r>
            <a:r>
              <a:rPr lang="en-GB"/>
              <a:t>t can get confusing. </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rPr lang="en-GB"/>
              <a:t>The story could be about</a:t>
            </a:r>
            <a:endParaRPr/>
          </a:p>
          <a:p>
            <a:pPr indent="-342900" lvl="0" marL="457200" rtl="0" algn="l">
              <a:lnSpc>
                <a:spcPct val="115000"/>
              </a:lnSpc>
              <a:spcBef>
                <a:spcPts val="0"/>
              </a:spcBef>
              <a:spcAft>
                <a:spcPts val="0"/>
              </a:spcAft>
              <a:buSzPts val="1800"/>
              <a:buChar char="●"/>
            </a:pPr>
            <a:r>
              <a:rPr lang="en-GB"/>
              <a:t>about events that have happened or are happening</a:t>
            </a:r>
            <a:endParaRPr/>
          </a:p>
          <a:p>
            <a:pPr indent="-342900" lvl="0" marL="457200" rtl="0" algn="l">
              <a:lnSpc>
                <a:spcPct val="115000"/>
              </a:lnSpc>
              <a:spcBef>
                <a:spcPts val="0"/>
              </a:spcBef>
              <a:spcAft>
                <a:spcPts val="0"/>
              </a:spcAft>
              <a:buSzPts val="1800"/>
              <a:buChar char="●"/>
            </a:pPr>
            <a:r>
              <a:rPr lang="en-GB"/>
              <a:t>about people who have lived or are living</a:t>
            </a:r>
            <a:endParaRPr/>
          </a:p>
          <a:p>
            <a:pPr indent="-342900" lvl="0" marL="457200" rtl="0" algn="l">
              <a:lnSpc>
                <a:spcPct val="115000"/>
              </a:lnSpc>
              <a:spcBef>
                <a:spcPts val="1600"/>
              </a:spcBef>
              <a:spcAft>
                <a:spcPts val="0"/>
              </a:spcAft>
              <a:buSzPts val="1800"/>
              <a:buAutoNum type="arabicPeriod"/>
            </a:pPr>
            <a:r>
              <a:rPr lang="en-GB"/>
              <a:t>Is it still realistic fiction? </a:t>
            </a:r>
            <a:endParaRPr/>
          </a:p>
          <a:p>
            <a:pPr indent="-342900" lvl="0" marL="457200" rtl="0" algn="l">
              <a:lnSpc>
                <a:spcPct val="115000"/>
              </a:lnSpc>
              <a:spcBef>
                <a:spcPts val="0"/>
              </a:spcBef>
              <a:spcAft>
                <a:spcPts val="0"/>
              </a:spcAft>
              <a:buSzPts val="1800"/>
              <a:buAutoNum type="arabicPeriod"/>
            </a:pPr>
            <a:r>
              <a:rPr lang="en-GB"/>
              <a:t>When is it historical fiction? </a:t>
            </a:r>
            <a:endParaRPr/>
          </a:p>
        </p:txBody>
      </p:sp>
      <p:sp>
        <p:nvSpPr>
          <p:cNvPr id="208" name="Google Shape;208;p35"/>
          <p:cNvSpPr/>
          <p:nvPr/>
        </p:nvSpPr>
        <p:spPr>
          <a:xfrm>
            <a:off x="4383800" y="1175775"/>
            <a:ext cx="2466000" cy="16575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GB" sz="2200"/>
              <a:t>f</a:t>
            </a:r>
            <a:r>
              <a:rPr b="0" i="0" lang="en-GB" sz="2200" u="none" cap="none" strike="noStrike">
                <a:solidFill>
                  <a:srgbClr val="000000"/>
                </a:solidFill>
                <a:latin typeface="Arial"/>
                <a:ea typeface="Arial"/>
                <a:cs typeface="Arial"/>
                <a:sym typeface="Arial"/>
              </a:rPr>
              <a:t>iction</a:t>
            </a:r>
            <a:endParaRPr b="0" i="0" sz="2200" u="none" cap="none" strike="noStrike">
              <a:solidFill>
                <a:srgbClr val="000000"/>
              </a:solidFill>
              <a:latin typeface="Arial"/>
              <a:ea typeface="Arial"/>
              <a:cs typeface="Arial"/>
              <a:sym typeface="Arial"/>
            </a:endParaRPr>
          </a:p>
        </p:txBody>
      </p:sp>
      <p:sp>
        <p:nvSpPr>
          <p:cNvPr id="209" name="Google Shape;209;p35"/>
          <p:cNvSpPr/>
          <p:nvPr/>
        </p:nvSpPr>
        <p:spPr>
          <a:xfrm>
            <a:off x="5654211" y="1526608"/>
            <a:ext cx="972900" cy="889800"/>
          </a:xfrm>
          <a:prstGeom prst="ellipse">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sz="1200"/>
              <a:t>b</a:t>
            </a:r>
            <a:r>
              <a:rPr b="0" i="0" lang="en-GB" sz="1200" u="none" cap="none" strike="noStrike">
                <a:solidFill>
                  <a:srgbClr val="000000"/>
                </a:solidFill>
                <a:latin typeface="Arial"/>
                <a:ea typeface="Arial"/>
                <a:cs typeface="Arial"/>
                <a:sym typeface="Arial"/>
              </a:rPr>
              <a:t>ased on true stories </a:t>
            </a:r>
            <a:endParaRPr b="0" i="0" sz="1200" u="none" cap="none" strike="noStrike">
              <a:solidFill>
                <a:srgbClr val="000000"/>
              </a:solidFill>
              <a:latin typeface="Arial"/>
              <a:ea typeface="Arial"/>
              <a:cs typeface="Arial"/>
              <a:sym typeface="Arial"/>
            </a:endParaRPr>
          </a:p>
        </p:txBody>
      </p:sp>
      <p:cxnSp>
        <p:nvCxnSpPr>
          <p:cNvPr id="210" name="Google Shape;210;p35"/>
          <p:cNvCxnSpPr>
            <a:endCxn id="209" idx="0"/>
          </p:cNvCxnSpPr>
          <p:nvPr/>
        </p:nvCxnSpPr>
        <p:spPr>
          <a:xfrm>
            <a:off x="4109661" y="974008"/>
            <a:ext cx="2031000" cy="552600"/>
          </a:xfrm>
          <a:prstGeom prst="straightConnector1">
            <a:avLst/>
          </a:prstGeom>
          <a:noFill/>
          <a:ln cap="flat" cmpd="sng" w="38100">
            <a:solidFill>
              <a:schemeClr val="dk2"/>
            </a:solidFill>
            <a:prstDash val="solid"/>
            <a:round/>
            <a:headEnd len="sm" w="sm"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6"/>
          <p:cNvSpPr txBox="1"/>
          <p:nvPr>
            <p:ph idx="4294967295" type="title"/>
          </p:nvPr>
        </p:nvSpPr>
        <p:spPr>
          <a:xfrm>
            <a:off x="311700" y="1857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Definitions first. Examples later. </a:t>
            </a:r>
            <a:endParaRPr/>
          </a:p>
        </p:txBody>
      </p:sp>
      <p:sp>
        <p:nvSpPr>
          <p:cNvPr id="216" name="Google Shape;216;p36"/>
          <p:cNvSpPr txBox="1"/>
          <p:nvPr>
            <p:ph idx="4294967295" type="body"/>
          </p:nvPr>
        </p:nvSpPr>
        <p:spPr>
          <a:xfrm>
            <a:off x="361525" y="1068650"/>
            <a:ext cx="8520600" cy="36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b="1" lang="en-GB" sz="2200"/>
              <a:t>Realistic fiction</a:t>
            </a:r>
            <a:r>
              <a:rPr lang="en-GB" sz="2200"/>
              <a:t> is a genre of stories that are </a:t>
            </a:r>
            <a:endParaRPr sz="2200"/>
          </a:p>
          <a:p>
            <a:pPr indent="-368300" lvl="0" marL="457200" rtl="0" algn="l">
              <a:lnSpc>
                <a:spcPct val="115000"/>
              </a:lnSpc>
              <a:spcBef>
                <a:spcPts val="0"/>
              </a:spcBef>
              <a:spcAft>
                <a:spcPts val="0"/>
              </a:spcAft>
              <a:buSzPts val="2200"/>
              <a:buChar char="●"/>
            </a:pPr>
            <a:r>
              <a:rPr lang="en-GB" sz="2200"/>
              <a:t>i</a:t>
            </a:r>
            <a:r>
              <a:rPr lang="en-GB" sz="2200"/>
              <a:t>maginary but with </a:t>
            </a:r>
            <a:r>
              <a:rPr lang="en-GB" sz="2200"/>
              <a:t>r</a:t>
            </a:r>
            <a:r>
              <a:rPr lang="en-GB" sz="2200"/>
              <a:t>ealistic characters</a:t>
            </a:r>
            <a:endParaRPr sz="2200"/>
          </a:p>
          <a:p>
            <a:pPr indent="-368300" lvl="0" marL="457200" rtl="0" algn="l">
              <a:lnSpc>
                <a:spcPct val="115000"/>
              </a:lnSpc>
              <a:spcBef>
                <a:spcPts val="0"/>
              </a:spcBef>
              <a:spcAft>
                <a:spcPts val="0"/>
              </a:spcAft>
              <a:buSzPts val="2200"/>
              <a:buChar char="●"/>
            </a:pPr>
            <a:r>
              <a:rPr lang="en-GB" sz="2200"/>
              <a:t>i</a:t>
            </a:r>
            <a:r>
              <a:rPr lang="en-GB" sz="2200"/>
              <a:t>maginary but with a realistic setting (time and place) </a:t>
            </a:r>
            <a:endParaRPr sz="2200"/>
          </a:p>
          <a:p>
            <a:pPr indent="-368300" lvl="0" marL="457200" rtl="0" algn="l">
              <a:lnSpc>
                <a:spcPct val="115000"/>
              </a:lnSpc>
              <a:spcBef>
                <a:spcPts val="0"/>
              </a:spcBef>
              <a:spcAft>
                <a:spcPts val="0"/>
              </a:spcAft>
              <a:buSzPts val="2200"/>
              <a:buChar char="●"/>
            </a:pPr>
            <a:r>
              <a:rPr lang="en-GB" sz="2200"/>
              <a:t>i</a:t>
            </a:r>
            <a:r>
              <a:rPr lang="en-GB" sz="2200"/>
              <a:t>maginary but with a realistic plot </a:t>
            </a:r>
            <a:endParaRPr sz="2200"/>
          </a:p>
          <a:p>
            <a:pPr indent="0" lvl="0" marL="0" rtl="0" algn="l">
              <a:lnSpc>
                <a:spcPct val="115000"/>
              </a:lnSpc>
              <a:spcBef>
                <a:spcPts val="0"/>
              </a:spcBef>
              <a:spcAft>
                <a:spcPts val="0"/>
              </a:spcAft>
              <a:buNone/>
            </a:pPr>
            <a:r>
              <a:t/>
            </a:r>
            <a:endParaRPr sz="2200"/>
          </a:p>
          <a:p>
            <a:pPr indent="0" lvl="0" marL="0" rtl="0" algn="l">
              <a:lnSpc>
                <a:spcPct val="115000"/>
              </a:lnSpc>
              <a:spcBef>
                <a:spcPts val="0"/>
              </a:spcBef>
              <a:spcAft>
                <a:spcPts val="0"/>
              </a:spcAft>
              <a:buNone/>
            </a:pPr>
            <a:r>
              <a:rPr lang="en-GB" sz="2200"/>
              <a:t>r</a:t>
            </a:r>
            <a:r>
              <a:rPr lang="en-GB" sz="2200"/>
              <a:t>ealistic = resembles real life; believable; could very well happen in real life to someone in some place at some time </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0" st="0"/>
                                            </p:txEl>
                                          </p:spTgt>
                                        </p:tgtEl>
                                        <p:attrNameLst>
                                          <p:attrName>style.visibility</p:attrName>
                                        </p:attrNameLst>
                                      </p:cBhvr>
                                      <p:to>
                                        <p:strVal val="visible"/>
                                      </p:to>
                                    </p:set>
                                    <p:animEffect filter="fade" transition="in">
                                      <p:cBhvr>
                                        <p:cTn dur="1000"/>
                                        <p:tgtEl>
                                          <p:spTgt spid="2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1" st="1"/>
                                            </p:txEl>
                                          </p:spTgt>
                                        </p:tgtEl>
                                        <p:attrNameLst>
                                          <p:attrName>style.visibility</p:attrName>
                                        </p:attrNameLst>
                                      </p:cBhvr>
                                      <p:to>
                                        <p:strVal val="visible"/>
                                      </p:to>
                                    </p:set>
                                    <p:animEffect filter="fade" transition="in">
                                      <p:cBhvr>
                                        <p:cTn dur="1000"/>
                                        <p:tgtEl>
                                          <p:spTgt spid="2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2" st="2"/>
                                            </p:txEl>
                                          </p:spTgt>
                                        </p:tgtEl>
                                        <p:attrNameLst>
                                          <p:attrName>style.visibility</p:attrName>
                                        </p:attrNameLst>
                                      </p:cBhvr>
                                      <p:to>
                                        <p:strVal val="visible"/>
                                      </p:to>
                                    </p:set>
                                    <p:animEffect filter="fade" transition="in">
                                      <p:cBhvr>
                                        <p:cTn dur="1000"/>
                                        <p:tgtEl>
                                          <p:spTgt spid="2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3" st="3"/>
                                            </p:txEl>
                                          </p:spTgt>
                                        </p:tgtEl>
                                        <p:attrNameLst>
                                          <p:attrName>style.visibility</p:attrName>
                                        </p:attrNameLst>
                                      </p:cBhvr>
                                      <p:to>
                                        <p:strVal val="visible"/>
                                      </p:to>
                                    </p:set>
                                    <p:animEffect filter="fade" transition="in">
                                      <p:cBhvr>
                                        <p:cTn dur="1000"/>
                                        <p:tgtEl>
                                          <p:spTgt spid="21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4" st="4"/>
                                            </p:txEl>
                                          </p:spTgt>
                                        </p:tgtEl>
                                        <p:attrNameLst>
                                          <p:attrName>style.visibility</p:attrName>
                                        </p:attrNameLst>
                                      </p:cBhvr>
                                      <p:to>
                                        <p:strVal val="visible"/>
                                      </p:to>
                                    </p:set>
                                    <p:animEffect filter="fade" transition="in">
                                      <p:cBhvr>
                                        <p:cTn dur="1000"/>
                                        <p:tgtEl>
                                          <p:spTgt spid="21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xEl>
                                              <p:pRg end="5" st="5"/>
                                            </p:txEl>
                                          </p:spTgt>
                                        </p:tgtEl>
                                        <p:attrNameLst>
                                          <p:attrName>style.visibility</p:attrName>
                                        </p:attrNameLst>
                                      </p:cBhvr>
                                      <p:to>
                                        <p:strVal val="visible"/>
                                      </p:to>
                                    </p:set>
                                    <p:animEffect filter="fade" transition="in">
                                      <p:cBhvr>
                                        <p:cTn dur="1000"/>
                                        <p:tgtEl>
                                          <p:spTgt spid="216">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7"/>
          <p:cNvSpPr txBox="1"/>
          <p:nvPr>
            <p:ph idx="4294967295" type="title"/>
          </p:nvPr>
        </p:nvSpPr>
        <p:spPr>
          <a:xfrm>
            <a:off x="311700" y="1857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Definitions first. Examples later. </a:t>
            </a:r>
            <a:endParaRPr/>
          </a:p>
        </p:txBody>
      </p:sp>
      <p:sp>
        <p:nvSpPr>
          <p:cNvPr id="222" name="Google Shape;222;p37"/>
          <p:cNvSpPr txBox="1"/>
          <p:nvPr>
            <p:ph idx="4294967295" type="body"/>
          </p:nvPr>
        </p:nvSpPr>
        <p:spPr>
          <a:xfrm>
            <a:off x="311700" y="1193675"/>
            <a:ext cx="8520600" cy="33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000"/>
              <a:t>Historical fiction</a:t>
            </a:r>
            <a:r>
              <a:rPr lang="en-GB" sz="2000"/>
              <a:t> is a genre of stories that are</a:t>
            </a:r>
            <a:endParaRPr sz="2000"/>
          </a:p>
          <a:p>
            <a:pPr indent="-355600" lvl="0" marL="457200" rtl="0" algn="l">
              <a:lnSpc>
                <a:spcPct val="115000"/>
              </a:lnSpc>
              <a:spcBef>
                <a:spcPts val="0"/>
              </a:spcBef>
              <a:spcAft>
                <a:spcPts val="0"/>
              </a:spcAft>
              <a:buSzPts val="2000"/>
              <a:buChar char="●"/>
            </a:pPr>
            <a:r>
              <a:rPr lang="en-GB" sz="2000"/>
              <a:t>imaginary but with realistic characters </a:t>
            </a:r>
            <a:endParaRPr sz="2000"/>
          </a:p>
          <a:p>
            <a:pPr indent="-355600" lvl="0" marL="457200" rtl="0" algn="l">
              <a:lnSpc>
                <a:spcPct val="115000"/>
              </a:lnSpc>
              <a:spcBef>
                <a:spcPts val="0"/>
              </a:spcBef>
              <a:spcAft>
                <a:spcPts val="0"/>
              </a:spcAft>
              <a:buSzPts val="2000"/>
              <a:buChar char="●"/>
            </a:pPr>
            <a:r>
              <a:rPr lang="en-GB" sz="2000"/>
              <a:t>real setting (time and place) </a:t>
            </a:r>
            <a:endParaRPr sz="2000"/>
          </a:p>
          <a:p>
            <a:pPr indent="-355600" lvl="0" marL="457200" rtl="0" algn="l">
              <a:lnSpc>
                <a:spcPct val="115000"/>
              </a:lnSpc>
              <a:spcBef>
                <a:spcPts val="0"/>
              </a:spcBef>
              <a:spcAft>
                <a:spcPts val="0"/>
              </a:spcAft>
              <a:buSzPts val="2000"/>
              <a:buChar char="●"/>
            </a:pPr>
            <a:r>
              <a:rPr lang="en-GB" sz="2000"/>
              <a:t>real events from history </a:t>
            </a:r>
            <a:endParaRPr sz="2000"/>
          </a:p>
          <a:p>
            <a:pPr indent="-355600" lvl="1" marL="914400" rtl="0" algn="l">
              <a:lnSpc>
                <a:spcPct val="115000"/>
              </a:lnSpc>
              <a:spcBef>
                <a:spcPts val="0"/>
              </a:spcBef>
              <a:spcAft>
                <a:spcPts val="0"/>
              </a:spcAft>
              <a:buSzPts val="2000"/>
              <a:buChar char="○"/>
            </a:pPr>
            <a:r>
              <a:rPr lang="en-GB" sz="2000"/>
              <a:t>t</a:t>
            </a:r>
            <a:r>
              <a:rPr lang="en-GB" sz="2000"/>
              <a:t>hat feature in the plot and</a:t>
            </a:r>
            <a:endParaRPr sz="2000"/>
          </a:p>
          <a:p>
            <a:pPr indent="-355600" lvl="1" marL="914400" rtl="0" algn="l">
              <a:lnSpc>
                <a:spcPct val="115000"/>
              </a:lnSpc>
              <a:spcBef>
                <a:spcPts val="0"/>
              </a:spcBef>
              <a:spcAft>
                <a:spcPts val="0"/>
              </a:spcAft>
              <a:buSzPts val="2000"/>
              <a:buChar char="○"/>
            </a:pPr>
            <a:r>
              <a:rPr lang="en-GB" sz="2000"/>
              <a:t>are critical to the storyline</a:t>
            </a:r>
            <a:endParaRPr sz="2000"/>
          </a:p>
          <a:p>
            <a:pPr indent="0" lvl="0" marL="0" rtl="0" algn="l">
              <a:lnSpc>
                <a:spcPct val="115000"/>
              </a:lnSpc>
              <a:spcBef>
                <a:spcPts val="0"/>
              </a:spcBef>
              <a:spcAft>
                <a:spcPts val="0"/>
              </a:spcAft>
              <a:buNone/>
            </a:pPr>
            <a:r>
              <a:rPr lang="en-GB" sz="2000"/>
              <a:t>Historical fiction is also realistic. </a:t>
            </a:r>
            <a:endParaRPr sz="2000"/>
          </a:p>
          <a:p>
            <a:pPr indent="0" lvl="0" marL="0" rtl="0" algn="l">
              <a:spcBef>
                <a:spcPts val="0"/>
              </a:spcBef>
              <a:spcAft>
                <a:spcPts val="1200"/>
              </a:spcAft>
              <a:buNone/>
            </a:pPr>
            <a:r>
              <a:rPr lang="en-GB" sz="2000"/>
              <a:t>realistic = resembles real life; believable; could very well happen in real life to someone in some place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0" st="0"/>
                                            </p:txEl>
                                          </p:spTgt>
                                        </p:tgtEl>
                                        <p:attrNameLst>
                                          <p:attrName>style.visibility</p:attrName>
                                        </p:attrNameLst>
                                      </p:cBhvr>
                                      <p:to>
                                        <p:strVal val="visible"/>
                                      </p:to>
                                    </p:set>
                                    <p:animEffect filter="fade" transition="in">
                                      <p:cBhvr>
                                        <p:cTn dur="1000"/>
                                        <p:tgtEl>
                                          <p:spTgt spid="2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1" st="1"/>
                                            </p:txEl>
                                          </p:spTgt>
                                        </p:tgtEl>
                                        <p:attrNameLst>
                                          <p:attrName>style.visibility</p:attrName>
                                        </p:attrNameLst>
                                      </p:cBhvr>
                                      <p:to>
                                        <p:strVal val="visible"/>
                                      </p:to>
                                    </p:set>
                                    <p:animEffect filter="fade" transition="in">
                                      <p:cBhvr>
                                        <p:cTn dur="1000"/>
                                        <p:tgtEl>
                                          <p:spTgt spid="2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2" st="2"/>
                                            </p:txEl>
                                          </p:spTgt>
                                        </p:tgtEl>
                                        <p:attrNameLst>
                                          <p:attrName>style.visibility</p:attrName>
                                        </p:attrNameLst>
                                      </p:cBhvr>
                                      <p:to>
                                        <p:strVal val="visible"/>
                                      </p:to>
                                    </p:set>
                                    <p:animEffect filter="fade" transition="in">
                                      <p:cBhvr>
                                        <p:cTn dur="1000"/>
                                        <p:tgtEl>
                                          <p:spTgt spid="2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3" st="3"/>
                                            </p:txEl>
                                          </p:spTgt>
                                        </p:tgtEl>
                                        <p:attrNameLst>
                                          <p:attrName>style.visibility</p:attrName>
                                        </p:attrNameLst>
                                      </p:cBhvr>
                                      <p:to>
                                        <p:strVal val="visible"/>
                                      </p:to>
                                    </p:set>
                                    <p:animEffect filter="fade" transition="in">
                                      <p:cBhvr>
                                        <p:cTn dur="1000"/>
                                        <p:tgtEl>
                                          <p:spTgt spid="2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4" st="4"/>
                                            </p:txEl>
                                          </p:spTgt>
                                        </p:tgtEl>
                                        <p:attrNameLst>
                                          <p:attrName>style.visibility</p:attrName>
                                        </p:attrNameLst>
                                      </p:cBhvr>
                                      <p:to>
                                        <p:strVal val="visible"/>
                                      </p:to>
                                    </p:set>
                                    <p:animEffect filter="fade" transition="in">
                                      <p:cBhvr>
                                        <p:cTn dur="1000"/>
                                        <p:tgtEl>
                                          <p:spTgt spid="22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5" st="5"/>
                                            </p:txEl>
                                          </p:spTgt>
                                        </p:tgtEl>
                                        <p:attrNameLst>
                                          <p:attrName>style.visibility</p:attrName>
                                        </p:attrNameLst>
                                      </p:cBhvr>
                                      <p:to>
                                        <p:strVal val="visible"/>
                                      </p:to>
                                    </p:set>
                                    <p:animEffect filter="fade" transition="in">
                                      <p:cBhvr>
                                        <p:cTn dur="1000"/>
                                        <p:tgtEl>
                                          <p:spTgt spid="22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6" st="6"/>
                                            </p:txEl>
                                          </p:spTgt>
                                        </p:tgtEl>
                                        <p:attrNameLst>
                                          <p:attrName>style.visibility</p:attrName>
                                        </p:attrNameLst>
                                      </p:cBhvr>
                                      <p:to>
                                        <p:strVal val="visible"/>
                                      </p:to>
                                    </p:set>
                                    <p:animEffect filter="fade" transition="in">
                                      <p:cBhvr>
                                        <p:cTn dur="1000"/>
                                        <p:tgtEl>
                                          <p:spTgt spid="22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7" st="7"/>
                                            </p:txEl>
                                          </p:spTgt>
                                        </p:tgtEl>
                                        <p:attrNameLst>
                                          <p:attrName>style.visibility</p:attrName>
                                        </p:attrNameLst>
                                      </p:cBhvr>
                                      <p:to>
                                        <p:strVal val="visible"/>
                                      </p:to>
                                    </p:set>
                                    <p:animEffect filter="fade" transition="in">
                                      <p:cBhvr>
                                        <p:cTn dur="1000"/>
                                        <p:tgtEl>
                                          <p:spTgt spid="222">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8"/>
          <p:cNvSpPr txBox="1"/>
          <p:nvPr>
            <p:ph idx="4294967295" type="title"/>
          </p:nvPr>
        </p:nvSpPr>
        <p:spPr>
          <a:xfrm>
            <a:off x="311700" y="1857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Definitions first. Examples later. </a:t>
            </a:r>
            <a:endParaRPr/>
          </a:p>
        </p:txBody>
      </p:sp>
      <p:sp>
        <p:nvSpPr>
          <p:cNvPr id="228" name="Google Shape;228;p38"/>
          <p:cNvSpPr txBox="1"/>
          <p:nvPr>
            <p:ph idx="4294967295" type="body"/>
          </p:nvPr>
        </p:nvSpPr>
        <p:spPr>
          <a:xfrm>
            <a:off x="311700" y="1043750"/>
            <a:ext cx="8520600" cy="363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000"/>
              <a:t>Historical fiction is also realistic. </a:t>
            </a:r>
            <a:endParaRPr sz="2000"/>
          </a:p>
          <a:p>
            <a:pPr indent="0" lvl="0" marL="0" rtl="0" algn="l">
              <a:spcBef>
                <a:spcPts val="0"/>
              </a:spcBef>
              <a:spcAft>
                <a:spcPts val="0"/>
              </a:spcAft>
              <a:buNone/>
            </a:pPr>
            <a:r>
              <a:rPr lang="en-GB" sz="2000"/>
              <a:t>realistic = resembles real life; believable; could very well happen in real life to someone in </a:t>
            </a:r>
            <a:r>
              <a:rPr lang="en-GB" sz="2000"/>
              <a:t>some place at some time </a:t>
            </a:r>
            <a:endParaRPr sz="2000"/>
          </a:p>
          <a:p>
            <a:pPr indent="0" lvl="0" marL="0" rtl="0" algn="l">
              <a:spcBef>
                <a:spcPts val="1200"/>
              </a:spcBef>
              <a:spcAft>
                <a:spcPts val="0"/>
              </a:spcAft>
              <a:buNone/>
            </a:pPr>
            <a:r>
              <a:rPr lang="en-GB" sz="2000"/>
              <a:t>historically realistic = </a:t>
            </a:r>
            <a:r>
              <a:rPr lang="en-GB" sz="2000"/>
              <a:t> </a:t>
            </a:r>
            <a:r>
              <a:rPr lang="en-GB" sz="2000"/>
              <a:t>resembles real life; believable; could have very well happened in real life to someone in a particular place at a real historical time, </a:t>
            </a:r>
            <a:endParaRPr sz="2000"/>
          </a:p>
          <a:p>
            <a:pPr indent="0" lvl="0" marL="0" rtl="0" algn="l">
              <a:spcBef>
                <a:spcPts val="1200"/>
              </a:spcBef>
              <a:spcAft>
                <a:spcPts val="1200"/>
              </a:spcAft>
              <a:buNone/>
            </a:pPr>
            <a:r>
              <a:rPr lang="en-GB" sz="2000"/>
              <a:t>but, still imaginary.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0" st="0"/>
                                            </p:txEl>
                                          </p:spTgt>
                                        </p:tgtEl>
                                        <p:attrNameLst>
                                          <p:attrName>style.visibility</p:attrName>
                                        </p:attrNameLst>
                                      </p:cBhvr>
                                      <p:to>
                                        <p:strVal val="visible"/>
                                      </p:to>
                                    </p:set>
                                    <p:animEffect filter="fade" transition="in">
                                      <p:cBhvr>
                                        <p:cTn dur="1000"/>
                                        <p:tgtEl>
                                          <p:spTgt spid="2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1" st="1"/>
                                            </p:txEl>
                                          </p:spTgt>
                                        </p:tgtEl>
                                        <p:attrNameLst>
                                          <p:attrName>style.visibility</p:attrName>
                                        </p:attrNameLst>
                                      </p:cBhvr>
                                      <p:to>
                                        <p:strVal val="visible"/>
                                      </p:to>
                                    </p:set>
                                    <p:animEffect filter="fade" transition="in">
                                      <p:cBhvr>
                                        <p:cTn dur="1000"/>
                                        <p:tgtEl>
                                          <p:spTgt spid="2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2" st="2"/>
                                            </p:txEl>
                                          </p:spTgt>
                                        </p:tgtEl>
                                        <p:attrNameLst>
                                          <p:attrName>style.visibility</p:attrName>
                                        </p:attrNameLst>
                                      </p:cBhvr>
                                      <p:to>
                                        <p:strVal val="visible"/>
                                      </p:to>
                                    </p:set>
                                    <p:animEffect filter="fade" transition="in">
                                      <p:cBhvr>
                                        <p:cTn dur="1000"/>
                                        <p:tgtEl>
                                          <p:spTgt spid="22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xEl>
                                              <p:pRg end="3" st="3"/>
                                            </p:txEl>
                                          </p:spTgt>
                                        </p:tgtEl>
                                        <p:attrNameLst>
                                          <p:attrName>style.visibility</p:attrName>
                                        </p:attrNameLst>
                                      </p:cBhvr>
                                      <p:to>
                                        <p:strVal val="visible"/>
                                      </p:to>
                                    </p:set>
                                    <p:animEffect filter="fade" transition="in">
                                      <p:cBhvr>
                                        <p:cTn dur="1000"/>
                                        <p:tgtEl>
                                          <p:spTgt spid="22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9"/>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Historical Fiction</a:t>
            </a:r>
            <a:endParaRPr/>
          </a:p>
        </p:txBody>
      </p:sp>
      <p:sp>
        <p:nvSpPr>
          <p:cNvPr id="234" name="Google Shape;234;p39"/>
          <p:cNvSpPr txBox="1"/>
          <p:nvPr>
            <p:ph idx="4294967295" type="body"/>
          </p:nvPr>
        </p:nvSpPr>
        <p:spPr>
          <a:xfrm>
            <a:off x="311700" y="1468825"/>
            <a:ext cx="8520600" cy="309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t>A book can be identified as </a:t>
            </a:r>
            <a:r>
              <a:rPr b="1" lang="en-GB"/>
              <a:t>historical fiction </a:t>
            </a:r>
            <a:r>
              <a:rPr lang="en-GB"/>
              <a:t>if it satisfies 3 conditions: </a:t>
            </a:r>
            <a:endParaRPr/>
          </a:p>
          <a:p>
            <a:pPr indent="-342900" lvl="0" marL="457200" rtl="0" algn="l">
              <a:lnSpc>
                <a:spcPct val="115000"/>
              </a:lnSpc>
              <a:spcBef>
                <a:spcPts val="1600"/>
              </a:spcBef>
              <a:spcAft>
                <a:spcPts val="0"/>
              </a:spcAft>
              <a:buSzPts val="1800"/>
              <a:buAutoNum type="arabicPeriod"/>
            </a:pPr>
            <a:r>
              <a:rPr lang="en-GB"/>
              <a:t>It must be set in history (at the time of creation). </a:t>
            </a:r>
            <a:endParaRPr/>
          </a:p>
          <a:p>
            <a:pPr indent="-342900" lvl="0" marL="457200" rtl="0" algn="l">
              <a:lnSpc>
                <a:spcPct val="115000"/>
              </a:lnSpc>
              <a:spcBef>
                <a:spcPts val="0"/>
              </a:spcBef>
              <a:spcAft>
                <a:spcPts val="0"/>
              </a:spcAft>
              <a:buSzPts val="1800"/>
              <a:buAutoNum type="arabicPeriod"/>
            </a:pPr>
            <a:r>
              <a:rPr lang="en-GB"/>
              <a:t>A significant historical event/person must be at the center of the plot. </a:t>
            </a:r>
            <a:endParaRPr/>
          </a:p>
          <a:p>
            <a:pPr indent="-342900" lvl="0" marL="457200" rtl="0" algn="l">
              <a:lnSpc>
                <a:spcPct val="115000"/>
              </a:lnSpc>
              <a:spcBef>
                <a:spcPts val="0"/>
              </a:spcBef>
              <a:spcAft>
                <a:spcPts val="0"/>
              </a:spcAft>
              <a:buSzPts val="1800"/>
              <a:buAutoNum type="arabicPeriod"/>
            </a:pPr>
            <a:r>
              <a:rPr lang="en-GB"/>
              <a:t>The significant historical event/person must play a major role in the plot/conflict.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animEffect filter="fade" transition="in">
                                      <p:cBhvr>
                                        <p:cTn dur="1000"/>
                                        <p:tgtEl>
                                          <p:spTgt spid="2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1" st="1"/>
                                            </p:txEl>
                                          </p:spTgt>
                                        </p:tgtEl>
                                        <p:attrNameLst>
                                          <p:attrName>style.visibility</p:attrName>
                                        </p:attrNameLst>
                                      </p:cBhvr>
                                      <p:to>
                                        <p:strVal val="visible"/>
                                      </p:to>
                                    </p:set>
                                    <p:animEffect filter="fade" transition="in">
                                      <p:cBhvr>
                                        <p:cTn dur="1000"/>
                                        <p:tgtEl>
                                          <p:spTgt spid="2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2" st="2"/>
                                            </p:txEl>
                                          </p:spTgt>
                                        </p:tgtEl>
                                        <p:attrNameLst>
                                          <p:attrName>style.visibility</p:attrName>
                                        </p:attrNameLst>
                                      </p:cBhvr>
                                      <p:to>
                                        <p:strVal val="visible"/>
                                      </p:to>
                                    </p:set>
                                    <p:animEffect filter="fade" transition="in">
                                      <p:cBhvr>
                                        <p:cTn dur="1000"/>
                                        <p:tgtEl>
                                          <p:spTgt spid="2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3" st="3"/>
                                            </p:txEl>
                                          </p:spTgt>
                                        </p:tgtEl>
                                        <p:attrNameLst>
                                          <p:attrName>style.visibility</p:attrName>
                                        </p:attrNameLst>
                                      </p:cBhvr>
                                      <p:to>
                                        <p:strVal val="visible"/>
                                      </p:to>
                                    </p:set>
                                    <p:animEffect filter="fade" transition="in">
                                      <p:cBhvr>
                                        <p:cTn dur="1000"/>
                                        <p:tgtEl>
                                          <p:spTgt spid="23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0"/>
          <p:cNvSpPr txBox="1"/>
          <p:nvPr>
            <p:ph idx="4294967295" type="title"/>
          </p:nvPr>
        </p:nvSpPr>
        <p:spPr>
          <a:xfrm>
            <a:off x="311700" y="266050"/>
            <a:ext cx="8520600" cy="545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Now, examples. </a:t>
            </a:r>
            <a:endParaRPr/>
          </a:p>
        </p:txBody>
      </p:sp>
      <p:sp>
        <p:nvSpPr>
          <p:cNvPr id="240" name="Google Shape;240;p40"/>
          <p:cNvSpPr txBox="1"/>
          <p:nvPr>
            <p:ph idx="4294967295" type="body"/>
          </p:nvPr>
        </p:nvSpPr>
        <p:spPr>
          <a:xfrm>
            <a:off x="311700" y="811750"/>
            <a:ext cx="8520600" cy="408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600"/>
              <a:t>Watch all the trailers first. </a:t>
            </a:r>
            <a:endParaRPr sz="1600"/>
          </a:p>
          <a:p>
            <a:pPr indent="0" lvl="0" marL="0" rtl="0" algn="l">
              <a:lnSpc>
                <a:spcPct val="115000"/>
              </a:lnSpc>
              <a:spcBef>
                <a:spcPts val="1600"/>
              </a:spcBef>
              <a:spcAft>
                <a:spcPts val="0"/>
              </a:spcAft>
              <a:buSzPts val="1800"/>
              <a:buNone/>
            </a:pPr>
            <a:r>
              <a:rPr lang="en-GB" sz="1600"/>
              <a:t>Let’s discuss at the end.</a:t>
            </a:r>
            <a:endParaRPr sz="1600"/>
          </a:p>
          <a:p>
            <a:pPr indent="-330200" lvl="0" marL="457200" rtl="0" algn="l">
              <a:lnSpc>
                <a:spcPct val="115000"/>
              </a:lnSpc>
              <a:spcBef>
                <a:spcPts val="1600"/>
              </a:spcBef>
              <a:spcAft>
                <a:spcPts val="0"/>
              </a:spcAft>
              <a:buSzPts val="1600"/>
              <a:buAutoNum type="arabicPeriod"/>
            </a:pPr>
            <a:r>
              <a:rPr lang="en-GB" sz="1600" u="sng">
                <a:solidFill>
                  <a:schemeClr val="hlink"/>
                </a:solidFill>
                <a:hlinkClick r:id="rId3"/>
              </a:rPr>
              <a:t>Bajirao Mastani</a:t>
            </a:r>
            <a:r>
              <a:rPr lang="en-GB" sz="1600"/>
              <a:t> (2015) </a:t>
            </a:r>
            <a:endParaRPr sz="1600"/>
          </a:p>
          <a:p>
            <a:pPr indent="-330200" lvl="0" marL="457200" rtl="0" algn="l">
              <a:lnSpc>
                <a:spcPct val="115000"/>
              </a:lnSpc>
              <a:spcBef>
                <a:spcPts val="0"/>
              </a:spcBef>
              <a:spcAft>
                <a:spcPts val="0"/>
              </a:spcAft>
              <a:buSzPts val="1600"/>
              <a:buAutoNum type="arabicPeriod"/>
            </a:pPr>
            <a:r>
              <a:rPr lang="en-GB" sz="1600" u="sng">
                <a:solidFill>
                  <a:schemeClr val="hlink"/>
                </a:solidFill>
                <a:hlinkClick r:id="rId4"/>
              </a:rPr>
              <a:t>Gully Boy</a:t>
            </a:r>
            <a:r>
              <a:rPr lang="en-GB" sz="1600"/>
              <a:t> (2019)</a:t>
            </a:r>
            <a:endParaRPr sz="1600"/>
          </a:p>
          <a:p>
            <a:pPr indent="-330200" lvl="0" marL="457200" rtl="0" algn="l">
              <a:lnSpc>
                <a:spcPct val="115000"/>
              </a:lnSpc>
              <a:spcBef>
                <a:spcPts val="0"/>
              </a:spcBef>
              <a:spcAft>
                <a:spcPts val="0"/>
              </a:spcAft>
              <a:buSzPts val="1600"/>
              <a:buAutoNum type="arabicPeriod"/>
            </a:pPr>
            <a:r>
              <a:rPr lang="en-GB" sz="1600" u="sng">
                <a:solidFill>
                  <a:schemeClr val="hlink"/>
                </a:solidFill>
                <a:hlinkClick r:id="rId5"/>
              </a:rPr>
              <a:t>Band Baaja Baarat</a:t>
            </a:r>
            <a:r>
              <a:rPr lang="en-GB" sz="1600"/>
              <a:t> (2010)</a:t>
            </a:r>
            <a:endParaRPr sz="1600"/>
          </a:p>
          <a:p>
            <a:pPr indent="-330200" lvl="0" marL="457200" rtl="0" algn="l">
              <a:lnSpc>
                <a:spcPct val="115000"/>
              </a:lnSpc>
              <a:spcBef>
                <a:spcPts val="0"/>
              </a:spcBef>
              <a:spcAft>
                <a:spcPts val="0"/>
              </a:spcAft>
              <a:buSzPts val="1600"/>
              <a:buAutoNum type="arabicPeriod"/>
            </a:pPr>
            <a:r>
              <a:rPr lang="en-GB" sz="1600" u="sng">
                <a:solidFill>
                  <a:schemeClr val="hlink"/>
                </a:solidFill>
                <a:hlinkClick r:id="rId6"/>
              </a:rPr>
              <a:t>Awaara</a:t>
            </a:r>
            <a:r>
              <a:rPr lang="en-GB" sz="1600"/>
              <a:t> (1951) </a:t>
            </a:r>
            <a:endParaRPr sz="1600"/>
          </a:p>
          <a:p>
            <a:pPr indent="0" lvl="0" marL="457200" rtl="0" algn="l">
              <a:lnSpc>
                <a:spcPct val="115000"/>
              </a:lnSpc>
              <a:spcBef>
                <a:spcPts val="1600"/>
              </a:spcBef>
              <a:spcAft>
                <a:spcPts val="0"/>
              </a:spcAft>
              <a:buSzPts val="1800"/>
              <a:buNone/>
            </a:pPr>
            <a:r>
              <a:rPr lang="en-GB" sz="1600"/>
              <a:t>Short discussion </a:t>
            </a:r>
            <a:endParaRPr sz="1600"/>
          </a:p>
          <a:p>
            <a:pPr indent="-330200" lvl="0" marL="457200" rtl="0" algn="l">
              <a:lnSpc>
                <a:spcPct val="115000"/>
              </a:lnSpc>
              <a:spcBef>
                <a:spcPts val="1600"/>
              </a:spcBef>
              <a:spcAft>
                <a:spcPts val="0"/>
              </a:spcAft>
              <a:buSzPts val="1600"/>
              <a:buAutoNum type="arabicPeriod"/>
            </a:pPr>
            <a:r>
              <a:rPr lang="en-GB" sz="1600"/>
              <a:t>Bajirao Mastani - Historical Fiction </a:t>
            </a:r>
            <a:endParaRPr sz="1600"/>
          </a:p>
          <a:p>
            <a:pPr indent="-330200" lvl="0" marL="457200" rtl="0" algn="l">
              <a:lnSpc>
                <a:spcPct val="115000"/>
              </a:lnSpc>
              <a:spcBef>
                <a:spcPts val="0"/>
              </a:spcBef>
              <a:spcAft>
                <a:spcPts val="0"/>
              </a:spcAft>
              <a:buSzPts val="1600"/>
              <a:buAutoNum type="arabicPeriod"/>
            </a:pPr>
            <a:r>
              <a:rPr lang="en-GB" sz="1600"/>
              <a:t>Gully Boy - Realistic Fiction based on true stories </a:t>
            </a:r>
            <a:endParaRPr sz="1600"/>
          </a:p>
          <a:p>
            <a:pPr indent="-330200" lvl="0" marL="457200" rtl="0" algn="l">
              <a:lnSpc>
                <a:spcPct val="115000"/>
              </a:lnSpc>
              <a:spcBef>
                <a:spcPts val="0"/>
              </a:spcBef>
              <a:spcAft>
                <a:spcPts val="0"/>
              </a:spcAft>
              <a:buSzPts val="1600"/>
              <a:buAutoNum type="arabicPeriod"/>
            </a:pPr>
            <a:r>
              <a:rPr lang="en-GB" sz="1600"/>
              <a:t>Band Baaja Baarat - Realistic Fiction </a:t>
            </a:r>
            <a:endParaRPr sz="1600"/>
          </a:p>
          <a:p>
            <a:pPr indent="-330200" lvl="0" marL="457200" rtl="0" algn="l">
              <a:lnSpc>
                <a:spcPct val="115000"/>
              </a:lnSpc>
              <a:spcBef>
                <a:spcPts val="0"/>
              </a:spcBef>
              <a:spcAft>
                <a:spcPts val="0"/>
              </a:spcAft>
              <a:buSzPts val="1600"/>
              <a:buAutoNum type="arabicPeriod"/>
            </a:pPr>
            <a:r>
              <a:rPr lang="en-GB" sz="1600"/>
              <a:t>Awaara - Realistic Fiction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animEffect filter="fade" transition="in">
                                      <p:cBhvr>
                                        <p:cTn dur="1000"/>
                                        <p:tgtEl>
                                          <p:spTgt spid="2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animEffect filter="fade" transition="in">
                                      <p:cBhvr>
                                        <p:cTn dur="1000"/>
                                        <p:tgtEl>
                                          <p:spTgt spid="24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2" st="2"/>
                                            </p:txEl>
                                          </p:spTgt>
                                        </p:tgtEl>
                                        <p:attrNameLst>
                                          <p:attrName>style.visibility</p:attrName>
                                        </p:attrNameLst>
                                      </p:cBhvr>
                                      <p:to>
                                        <p:strVal val="visible"/>
                                      </p:to>
                                    </p:set>
                                    <p:animEffect filter="fade" transition="in">
                                      <p:cBhvr>
                                        <p:cTn dur="1000"/>
                                        <p:tgtEl>
                                          <p:spTgt spid="24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3" st="3"/>
                                            </p:txEl>
                                          </p:spTgt>
                                        </p:tgtEl>
                                        <p:attrNameLst>
                                          <p:attrName>style.visibility</p:attrName>
                                        </p:attrNameLst>
                                      </p:cBhvr>
                                      <p:to>
                                        <p:strVal val="visible"/>
                                      </p:to>
                                    </p:set>
                                    <p:animEffect filter="fade" transition="in">
                                      <p:cBhvr>
                                        <p:cTn dur="1000"/>
                                        <p:tgtEl>
                                          <p:spTgt spid="24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4" st="4"/>
                                            </p:txEl>
                                          </p:spTgt>
                                        </p:tgtEl>
                                        <p:attrNameLst>
                                          <p:attrName>style.visibility</p:attrName>
                                        </p:attrNameLst>
                                      </p:cBhvr>
                                      <p:to>
                                        <p:strVal val="visible"/>
                                      </p:to>
                                    </p:set>
                                    <p:animEffect filter="fade" transition="in">
                                      <p:cBhvr>
                                        <p:cTn dur="1000"/>
                                        <p:tgtEl>
                                          <p:spTgt spid="24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5" st="5"/>
                                            </p:txEl>
                                          </p:spTgt>
                                        </p:tgtEl>
                                        <p:attrNameLst>
                                          <p:attrName>style.visibility</p:attrName>
                                        </p:attrNameLst>
                                      </p:cBhvr>
                                      <p:to>
                                        <p:strVal val="visible"/>
                                      </p:to>
                                    </p:set>
                                    <p:animEffect filter="fade" transition="in">
                                      <p:cBhvr>
                                        <p:cTn dur="1000"/>
                                        <p:tgtEl>
                                          <p:spTgt spid="24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6" st="6"/>
                                            </p:txEl>
                                          </p:spTgt>
                                        </p:tgtEl>
                                        <p:attrNameLst>
                                          <p:attrName>style.visibility</p:attrName>
                                        </p:attrNameLst>
                                      </p:cBhvr>
                                      <p:to>
                                        <p:strVal val="visible"/>
                                      </p:to>
                                    </p:set>
                                    <p:animEffect filter="fade" transition="in">
                                      <p:cBhvr>
                                        <p:cTn dur="1000"/>
                                        <p:tgtEl>
                                          <p:spTgt spid="24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7" st="7"/>
                                            </p:txEl>
                                          </p:spTgt>
                                        </p:tgtEl>
                                        <p:attrNameLst>
                                          <p:attrName>style.visibility</p:attrName>
                                        </p:attrNameLst>
                                      </p:cBhvr>
                                      <p:to>
                                        <p:strVal val="visible"/>
                                      </p:to>
                                    </p:set>
                                    <p:animEffect filter="fade" transition="in">
                                      <p:cBhvr>
                                        <p:cTn dur="1000"/>
                                        <p:tgtEl>
                                          <p:spTgt spid="24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8" st="8"/>
                                            </p:txEl>
                                          </p:spTgt>
                                        </p:tgtEl>
                                        <p:attrNameLst>
                                          <p:attrName>style.visibility</p:attrName>
                                        </p:attrNameLst>
                                      </p:cBhvr>
                                      <p:to>
                                        <p:strVal val="visible"/>
                                      </p:to>
                                    </p:set>
                                    <p:animEffect filter="fade" transition="in">
                                      <p:cBhvr>
                                        <p:cTn dur="1000"/>
                                        <p:tgtEl>
                                          <p:spTgt spid="24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9" st="9"/>
                                            </p:txEl>
                                          </p:spTgt>
                                        </p:tgtEl>
                                        <p:attrNameLst>
                                          <p:attrName>style.visibility</p:attrName>
                                        </p:attrNameLst>
                                      </p:cBhvr>
                                      <p:to>
                                        <p:strVal val="visible"/>
                                      </p:to>
                                    </p:set>
                                    <p:animEffect filter="fade" transition="in">
                                      <p:cBhvr>
                                        <p:cTn dur="1000"/>
                                        <p:tgtEl>
                                          <p:spTgt spid="240">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10" st="10"/>
                                            </p:txEl>
                                          </p:spTgt>
                                        </p:tgtEl>
                                        <p:attrNameLst>
                                          <p:attrName>style.visibility</p:attrName>
                                        </p:attrNameLst>
                                      </p:cBhvr>
                                      <p:to>
                                        <p:strVal val="visible"/>
                                      </p:to>
                                    </p:set>
                                    <p:animEffect filter="fade" transition="in">
                                      <p:cBhvr>
                                        <p:cTn dur="1000"/>
                                        <p:tgtEl>
                                          <p:spTgt spid="240">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1"/>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More examples. </a:t>
            </a:r>
            <a:endParaRPr/>
          </a:p>
        </p:txBody>
      </p:sp>
      <p:sp>
        <p:nvSpPr>
          <p:cNvPr id="246" name="Google Shape;246;p41"/>
          <p:cNvSpPr txBox="1"/>
          <p:nvPr>
            <p:ph idx="4294967295" type="body"/>
          </p:nvPr>
        </p:nvSpPr>
        <p:spPr>
          <a:xfrm>
            <a:off x="311700" y="1468825"/>
            <a:ext cx="8520600" cy="28428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AutoNum type="arabicPeriod"/>
            </a:pPr>
            <a:r>
              <a:rPr lang="en-GB" u="sng">
                <a:solidFill>
                  <a:schemeClr val="hlink"/>
                </a:solidFill>
                <a:hlinkClick r:id="rId3"/>
              </a:rPr>
              <a:t>Uri</a:t>
            </a:r>
            <a:r>
              <a:rPr lang="en-GB"/>
              <a:t> (2019, the uri attack happened in 2016) </a:t>
            </a:r>
            <a:endParaRPr/>
          </a:p>
          <a:p>
            <a:pPr indent="-317500" lvl="1" marL="914400" rtl="0" algn="l">
              <a:lnSpc>
                <a:spcPct val="115000"/>
              </a:lnSpc>
              <a:spcBef>
                <a:spcPts val="0"/>
              </a:spcBef>
              <a:spcAft>
                <a:spcPts val="0"/>
              </a:spcAft>
              <a:buSzPts val="1400"/>
              <a:buChar char="○"/>
            </a:pPr>
            <a:r>
              <a:rPr lang="en-GB"/>
              <a:t>The makers say that it is a slightly fictionalized account of the Uri attack. Mostly nonfiction. (Remember - Nonfiction is not always accurate.) </a:t>
            </a:r>
            <a:endParaRPr/>
          </a:p>
          <a:p>
            <a:pPr indent="-342900" lvl="0" marL="457200" rtl="0" algn="l">
              <a:lnSpc>
                <a:spcPct val="115000"/>
              </a:lnSpc>
              <a:spcBef>
                <a:spcPts val="0"/>
              </a:spcBef>
              <a:spcAft>
                <a:spcPts val="0"/>
              </a:spcAft>
              <a:buSzPts val="1800"/>
              <a:buAutoNum type="arabicPeriod"/>
            </a:pPr>
            <a:r>
              <a:rPr lang="en-GB" u="sng">
                <a:solidFill>
                  <a:schemeClr val="hlink"/>
                </a:solidFill>
                <a:hlinkClick r:id="rId4"/>
              </a:rPr>
              <a:t>Raazi</a:t>
            </a:r>
            <a:r>
              <a:rPr lang="en-GB"/>
              <a:t> (2018, the story is set in 1971) </a:t>
            </a:r>
            <a:endParaRPr/>
          </a:p>
          <a:p>
            <a:pPr indent="-317500" lvl="1" marL="914400" rtl="0" algn="l">
              <a:lnSpc>
                <a:spcPct val="115000"/>
              </a:lnSpc>
              <a:spcBef>
                <a:spcPts val="0"/>
              </a:spcBef>
              <a:spcAft>
                <a:spcPts val="0"/>
              </a:spcAft>
              <a:buSzPts val="1400"/>
              <a:buChar char="○"/>
            </a:pPr>
            <a:r>
              <a:rPr lang="en-GB"/>
              <a:t>Fiction based on a true story - the author of the book </a:t>
            </a:r>
            <a:r>
              <a:rPr i="1" lang="en-GB"/>
              <a:t>Calling</a:t>
            </a:r>
            <a:r>
              <a:rPr lang="en-GB"/>
              <a:t> </a:t>
            </a:r>
            <a:r>
              <a:rPr i="1" lang="en-GB"/>
              <a:t>Sehmat, </a:t>
            </a:r>
            <a:r>
              <a:rPr lang="en-GB"/>
              <a:t>Harinder Sikka has categorized his book as fiction based on real events.  </a:t>
            </a:r>
            <a:endParaRPr/>
          </a:p>
          <a:p>
            <a:pPr indent="-342900" lvl="0" marL="457200" rtl="0" algn="l">
              <a:lnSpc>
                <a:spcPct val="115000"/>
              </a:lnSpc>
              <a:spcBef>
                <a:spcPts val="0"/>
              </a:spcBef>
              <a:spcAft>
                <a:spcPts val="0"/>
              </a:spcAft>
              <a:buSzPts val="1800"/>
              <a:buAutoNum type="arabicPeriod"/>
            </a:pPr>
            <a:r>
              <a:rPr lang="en-GB" u="sng">
                <a:solidFill>
                  <a:schemeClr val="hlink"/>
                </a:solidFill>
                <a:hlinkClick r:id="rId5"/>
              </a:rPr>
              <a:t>Kedarnath</a:t>
            </a:r>
            <a:r>
              <a:rPr lang="en-GB"/>
              <a:t> (2018, the floods happened in 2013)</a:t>
            </a:r>
            <a:endParaRPr/>
          </a:p>
          <a:p>
            <a:pPr indent="-317500" lvl="1" marL="914400" rtl="0" algn="l">
              <a:lnSpc>
                <a:spcPct val="115000"/>
              </a:lnSpc>
              <a:spcBef>
                <a:spcPts val="0"/>
              </a:spcBef>
              <a:spcAft>
                <a:spcPts val="0"/>
              </a:spcAft>
              <a:buSzPts val="1400"/>
              <a:buChar char="○"/>
            </a:pPr>
            <a:r>
              <a:rPr lang="en-GB"/>
              <a:t>Historical fiction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0" st="0"/>
                                            </p:txEl>
                                          </p:spTgt>
                                        </p:tgtEl>
                                        <p:attrNameLst>
                                          <p:attrName>style.visibility</p:attrName>
                                        </p:attrNameLst>
                                      </p:cBhvr>
                                      <p:to>
                                        <p:strVal val="visible"/>
                                      </p:to>
                                    </p:set>
                                    <p:animEffect filter="fade" transition="in">
                                      <p:cBhvr>
                                        <p:cTn dur="1000"/>
                                        <p:tgtEl>
                                          <p:spTgt spid="2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1" st="1"/>
                                            </p:txEl>
                                          </p:spTgt>
                                        </p:tgtEl>
                                        <p:attrNameLst>
                                          <p:attrName>style.visibility</p:attrName>
                                        </p:attrNameLst>
                                      </p:cBhvr>
                                      <p:to>
                                        <p:strVal val="visible"/>
                                      </p:to>
                                    </p:set>
                                    <p:animEffect filter="fade" transition="in">
                                      <p:cBhvr>
                                        <p:cTn dur="1000"/>
                                        <p:tgtEl>
                                          <p:spTgt spid="2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2" st="2"/>
                                            </p:txEl>
                                          </p:spTgt>
                                        </p:tgtEl>
                                        <p:attrNameLst>
                                          <p:attrName>style.visibility</p:attrName>
                                        </p:attrNameLst>
                                      </p:cBhvr>
                                      <p:to>
                                        <p:strVal val="visible"/>
                                      </p:to>
                                    </p:set>
                                    <p:animEffect filter="fade" transition="in">
                                      <p:cBhvr>
                                        <p:cTn dur="1000"/>
                                        <p:tgtEl>
                                          <p:spTgt spid="2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3" st="3"/>
                                            </p:txEl>
                                          </p:spTgt>
                                        </p:tgtEl>
                                        <p:attrNameLst>
                                          <p:attrName>style.visibility</p:attrName>
                                        </p:attrNameLst>
                                      </p:cBhvr>
                                      <p:to>
                                        <p:strVal val="visible"/>
                                      </p:to>
                                    </p:set>
                                    <p:animEffect filter="fade" transition="in">
                                      <p:cBhvr>
                                        <p:cTn dur="1000"/>
                                        <p:tgtEl>
                                          <p:spTgt spid="24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4" st="4"/>
                                            </p:txEl>
                                          </p:spTgt>
                                        </p:tgtEl>
                                        <p:attrNameLst>
                                          <p:attrName>style.visibility</p:attrName>
                                        </p:attrNameLst>
                                      </p:cBhvr>
                                      <p:to>
                                        <p:strVal val="visible"/>
                                      </p:to>
                                    </p:set>
                                    <p:animEffect filter="fade" transition="in">
                                      <p:cBhvr>
                                        <p:cTn dur="1000"/>
                                        <p:tgtEl>
                                          <p:spTgt spid="24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5" st="5"/>
                                            </p:txEl>
                                          </p:spTgt>
                                        </p:tgtEl>
                                        <p:attrNameLst>
                                          <p:attrName>style.visibility</p:attrName>
                                        </p:attrNameLst>
                                      </p:cBhvr>
                                      <p:to>
                                        <p:strVal val="visible"/>
                                      </p:to>
                                    </p:set>
                                    <p:animEffect filter="fade" transition="in">
                                      <p:cBhvr>
                                        <p:cTn dur="1000"/>
                                        <p:tgtEl>
                                          <p:spTgt spid="246">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2"/>
          <p:cNvSpPr txBox="1"/>
          <p:nvPr>
            <p:ph idx="4294967295" type="title"/>
          </p:nvPr>
        </p:nvSpPr>
        <p:spPr>
          <a:xfrm>
            <a:off x="311700" y="2205000"/>
            <a:ext cx="8520600" cy="7335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GB"/>
              <a:t>Let’s look at books from our library.</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3"/>
          <p:cNvSpPr txBox="1"/>
          <p:nvPr>
            <p:ph idx="1" type="body"/>
          </p:nvPr>
        </p:nvSpPr>
        <p:spPr>
          <a:xfrm>
            <a:off x="4290800" y="84000"/>
            <a:ext cx="4493700" cy="488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i="1" lang="en-GB" sz="1600"/>
              <a:t>I won't describe what I look like. Whatever you're thinking, it's probably worse.</a:t>
            </a:r>
            <a:endParaRPr i="1" sz="1600"/>
          </a:p>
          <a:p>
            <a:pPr indent="0" lvl="0" marL="0" rtl="0" algn="l">
              <a:lnSpc>
                <a:spcPct val="115000"/>
              </a:lnSpc>
              <a:spcBef>
                <a:spcPts val="1600"/>
              </a:spcBef>
              <a:spcAft>
                <a:spcPts val="0"/>
              </a:spcAft>
              <a:buSzPts val="1800"/>
              <a:buNone/>
            </a:pPr>
            <a:r>
              <a:rPr lang="en-GB" sz="1600"/>
              <a:t>August (Auggie) Pullman was born with a facial deformity that prevented him from going to a mainstream school - until now. He's about to start 5th grade at Beecher Prep, and if you've ever been the new kid then you know how hard that can be. The thing is Auggie's just an ordinary kid, with an extraordinary face. But can he convince his new classmates that he's just like them, despite appearances?</a:t>
            </a:r>
            <a:endParaRPr/>
          </a:p>
        </p:txBody>
      </p:sp>
      <p:pic>
        <p:nvPicPr>
          <p:cNvPr id="257" name="Google Shape;257;p43"/>
          <p:cNvPicPr preferRelativeResize="0"/>
          <p:nvPr/>
        </p:nvPicPr>
        <p:blipFill rotWithShape="1">
          <a:blip r:embed="rId3">
            <a:alphaModFix/>
          </a:blip>
          <a:srcRect b="0" l="0" r="0" t="0"/>
          <a:stretch/>
        </p:blipFill>
        <p:spPr>
          <a:xfrm>
            <a:off x="282325" y="0"/>
            <a:ext cx="3821887" cy="5143500"/>
          </a:xfrm>
          <a:prstGeom prst="rect">
            <a:avLst/>
          </a:prstGeom>
          <a:noFill/>
          <a:ln>
            <a:noFill/>
          </a:ln>
        </p:spPr>
      </p:pic>
      <p:sp>
        <p:nvSpPr>
          <p:cNvPr id="258" name="Google Shape;258;p4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4"/>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Realistic Fiction</a:t>
            </a:r>
            <a:endParaRPr sz="3600"/>
          </a:p>
        </p:txBody>
      </p:sp>
      <p:pic>
        <p:nvPicPr>
          <p:cNvPr id="264" name="Google Shape;264;p44"/>
          <p:cNvPicPr preferRelativeResize="0"/>
          <p:nvPr/>
        </p:nvPicPr>
        <p:blipFill rotWithShape="1">
          <a:blip r:embed="rId3">
            <a:alphaModFix/>
          </a:blip>
          <a:srcRect b="0" l="0" r="0" t="0"/>
          <a:stretch/>
        </p:blipFill>
        <p:spPr>
          <a:xfrm>
            <a:off x="282325" y="0"/>
            <a:ext cx="3821887" cy="5143500"/>
          </a:xfrm>
          <a:prstGeom prst="rect">
            <a:avLst/>
          </a:prstGeom>
          <a:noFill/>
          <a:ln>
            <a:noFill/>
          </a:ln>
        </p:spPr>
      </p:pic>
      <p:sp>
        <p:nvSpPr>
          <p:cNvPr id="265" name="Google Shape;265;p4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5"/>
          <p:cNvSpPr txBox="1"/>
          <p:nvPr>
            <p:ph idx="1" type="body"/>
          </p:nvPr>
        </p:nvSpPr>
        <p:spPr>
          <a:xfrm>
            <a:off x="4270325" y="19650"/>
            <a:ext cx="4775100" cy="510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350"/>
              <a:t>Berlin 1942</a:t>
            </a:r>
            <a:endParaRPr sz="1350"/>
          </a:p>
          <a:p>
            <a:pPr indent="0" lvl="0" marL="0" rtl="0" algn="l">
              <a:lnSpc>
                <a:spcPct val="115000"/>
              </a:lnSpc>
              <a:spcBef>
                <a:spcPts val="1600"/>
              </a:spcBef>
              <a:spcAft>
                <a:spcPts val="0"/>
              </a:spcAft>
              <a:buSzPts val="1800"/>
              <a:buNone/>
            </a:pPr>
            <a:r>
              <a:rPr lang="en-GB" sz="1350"/>
              <a:t>When Bruno returns home from school one day, he discovers that his belongings are being packed in crates. His father has received a promotion and the family must move from their home to a new house far far away, where there is no one to play with and nothing to do. A tall fence running alongside stretches as far as the eye can see and cuts him off from the strange people he can see in the distance.</a:t>
            </a:r>
            <a:endParaRPr sz="1350"/>
          </a:p>
          <a:p>
            <a:pPr indent="0" lvl="0" marL="0" rtl="0" algn="l">
              <a:lnSpc>
                <a:spcPct val="115000"/>
              </a:lnSpc>
              <a:spcBef>
                <a:spcPts val="1600"/>
              </a:spcBef>
              <a:spcAft>
                <a:spcPts val="1600"/>
              </a:spcAft>
              <a:buSzPts val="1800"/>
              <a:buNone/>
            </a:pPr>
            <a:r>
              <a:rPr lang="en-GB" sz="1350"/>
              <a:t>But Bruno longs to be an explorer and decides that there must be more to this desolate new place than meets the eye. While exploring his new environment, he meets another boy whose life and circumstances are very different to his own, and their meeting results in a friendship that has devastating consequences. </a:t>
            </a:r>
            <a:endParaRPr sz="1350"/>
          </a:p>
        </p:txBody>
      </p:sp>
      <p:pic>
        <p:nvPicPr>
          <p:cNvPr id="271" name="Google Shape;271;p45"/>
          <p:cNvPicPr preferRelativeResize="0"/>
          <p:nvPr/>
        </p:nvPicPr>
        <p:blipFill rotWithShape="1">
          <a:blip r:embed="rId3">
            <a:alphaModFix/>
          </a:blip>
          <a:srcRect b="0" l="0" r="0" t="0"/>
          <a:stretch/>
        </p:blipFill>
        <p:spPr>
          <a:xfrm>
            <a:off x="323500" y="0"/>
            <a:ext cx="3857625" cy="5143500"/>
          </a:xfrm>
          <a:prstGeom prst="rect">
            <a:avLst/>
          </a:prstGeom>
          <a:noFill/>
          <a:ln>
            <a:noFill/>
          </a:ln>
        </p:spPr>
      </p:pic>
      <p:sp>
        <p:nvSpPr>
          <p:cNvPr id="272" name="Google Shape;272;p45"/>
          <p:cNvSpPr/>
          <p:nvPr/>
        </p:nvSpPr>
        <p:spPr>
          <a:xfrm>
            <a:off x="6588150" y="472002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46"/>
          <p:cNvPicPr preferRelativeResize="0"/>
          <p:nvPr/>
        </p:nvPicPr>
        <p:blipFill rotWithShape="1">
          <a:blip r:embed="rId3">
            <a:alphaModFix/>
          </a:blip>
          <a:srcRect b="0" l="0" r="0" t="0"/>
          <a:stretch/>
        </p:blipFill>
        <p:spPr>
          <a:xfrm>
            <a:off x="323500" y="0"/>
            <a:ext cx="3857625" cy="5143500"/>
          </a:xfrm>
          <a:prstGeom prst="rect">
            <a:avLst/>
          </a:prstGeom>
          <a:noFill/>
          <a:ln>
            <a:noFill/>
          </a:ln>
        </p:spPr>
      </p:pic>
      <p:sp>
        <p:nvSpPr>
          <p:cNvPr id="278" name="Google Shape;278;p46"/>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Historical Fiction</a:t>
            </a:r>
            <a:endParaRPr sz="3600"/>
          </a:p>
        </p:txBody>
      </p:sp>
      <p:sp>
        <p:nvSpPr>
          <p:cNvPr id="279" name="Google Shape;279;p4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7"/>
          <p:cNvSpPr txBox="1"/>
          <p:nvPr>
            <p:ph idx="1" type="body"/>
          </p:nvPr>
        </p:nvSpPr>
        <p:spPr>
          <a:xfrm>
            <a:off x="4270325" y="150875"/>
            <a:ext cx="4775100" cy="4617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1200"/>
              <a:t>The summer Opal and her father, the preacher, move to Naomi, Florida, Opal goes into the Winn-Dixie supermarket and comes out with a dog. A big, ugly, suffering dog with a sterling sense of humor. A dog she dubs Winn-Dixie. Because of Winn-Dixie, the preacher tells Opal ten things about her absent mother, one for each year Opal has been alive. Winn-Dixie is better at making friends than anyone Opal has ever known, and together they meet the local librarian, Miss Franny Block, who once fought off a bear with a copy of War and Peace. They meet Gloria Dump, who is nearly blind but sees with her heart, and Otis, an ex-con who sets the animals in his pet shop loose after hours, then lulls them with his guitar. Opal spends all that sweet summer collecting stories about her new friends, and thinking about her mother. But because of Winn-Dixie or perhaps because she has grown, Opal learns to let go, just a little, and that friendship-and forgiveness-can sneak up on you like a sudden summer storm.</a:t>
            </a:r>
            <a:endParaRPr sz="1200"/>
          </a:p>
        </p:txBody>
      </p:sp>
      <p:pic>
        <p:nvPicPr>
          <p:cNvPr id="285" name="Google Shape;285;p47"/>
          <p:cNvPicPr preferRelativeResize="0"/>
          <p:nvPr/>
        </p:nvPicPr>
        <p:blipFill rotWithShape="1">
          <a:blip r:embed="rId3">
            <a:alphaModFix/>
          </a:blip>
          <a:srcRect b="0" l="0" r="0" t="0"/>
          <a:stretch/>
        </p:blipFill>
        <p:spPr>
          <a:xfrm>
            <a:off x="138750" y="0"/>
            <a:ext cx="3952373" cy="5143500"/>
          </a:xfrm>
          <a:prstGeom prst="rect">
            <a:avLst/>
          </a:prstGeom>
          <a:noFill/>
          <a:ln>
            <a:noFill/>
          </a:ln>
        </p:spPr>
      </p:pic>
      <p:sp>
        <p:nvSpPr>
          <p:cNvPr id="286" name="Google Shape;286;p4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48"/>
          <p:cNvPicPr preferRelativeResize="0"/>
          <p:nvPr/>
        </p:nvPicPr>
        <p:blipFill rotWithShape="1">
          <a:blip r:embed="rId3">
            <a:alphaModFix/>
          </a:blip>
          <a:srcRect b="0" l="0" r="0" t="0"/>
          <a:stretch/>
        </p:blipFill>
        <p:spPr>
          <a:xfrm>
            <a:off x="138750" y="0"/>
            <a:ext cx="3952373" cy="5143500"/>
          </a:xfrm>
          <a:prstGeom prst="rect">
            <a:avLst/>
          </a:prstGeom>
          <a:noFill/>
          <a:ln>
            <a:noFill/>
          </a:ln>
        </p:spPr>
      </p:pic>
      <p:sp>
        <p:nvSpPr>
          <p:cNvPr id="292" name="Google Shape;292;p48"/>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Realistic Fiction</a:t>
            </a:r>
            <a:endParaRPr sz="3600"/>
          </a:p>
        </p:txBody>
      </p:sp>
      <p:sp>
        <p:nvSpPr>
          <p:cNvPr id="293" name="Google Shape;293;p4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9"/>
          <p:cNvSpPr txBox="1"/>
          <p:nvPr>
            <p:ph idx="1" type="body"/>
          </p:nvPr>
        </p:nvSpPr>
        <p:spPr>
          <a:xfrm>
            <a:off x="4383600" y="96950"/>
            <a:ext cx="4760400" cy="466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450"/>
              <a:t>The horror of Hurricane Katrina is brought vividly to life in this fictional account of a boy, a dog, and the storm of the century.</a:t>
            </a:r>
            <a:endParaRPr sz="1450"/>
          </a:p>
          <a:p>
            <a:pPr indent="0" lvl="0" marL="0" rtl="0" algn="l">
              <a:lnSpc>
                <a:spcPct val="115000"/>
              </a:lnSpc>
              <a:spcBef>
                <a:spcPts val="1600"/>
              </a:spcBef>
              <a:spcAft>
                <a:spcPts val="0"/>
              </a:spcAft>
              <a:buSzPts val="1800"/>
              <a:buNone/>
            </a:pPr>
            <a:r>
              <a:rPr lang="en-GB" sz="1450"/>
              <a:t>Barry's family tries to evacuate before Hurricane Katrina hits their home in New Orleans. But when Barry's little sister gets terribly sick, they're forced to stay home and wait out the storm.</a:t>
            </a:r>
            <a:endParaRPr sz="1450"/>
          </a:p>
          <a:p>
            <a:pPr indent="0" lvl="0" marL="0" rtl="0" algn="l">
              <a:lnSpc>
                <a:spcPct val="115000"/>
              </a:lnSpc>
              <a:spcBef>
                <a:spcPts val="1600"/>
              </a:spcBef>
              <a:spcAft>
                <a:spcPts val="1600"/>
              </a:spcAft>
              <a:buSzPts val="1800"/>
              <a:buNone/>
            </a:pPr>
            <a:r>
              <a:rPr lang="en-GB" sz="1450"/>
              <a:t>At first, Katrina doesn't seem to be as bad as predicted. But overnight the levees break, and Barry's world is literally torn apart. He's swept away by the floodwaters, away from his family. Can he survive the storm of the century - alone?</a:t>
            </a:r>
            <a:endParaRPr sz="1450"/>
          </a:p>
        </p:txBody>
      </p:sp>
      <p:pic>
        <p:nvPicPr>
          <p:cNvPr id="299" name="Google Shape;299;p49"/>
          <p:cNvPicPr preferRelativeResize="0"/>
          <p:nvPr/>
        </p:nvPicPr>
        <p:blipFill rotWithShape="1">
          <a:blip r:embed="rId3">
            <a:alphaModFix/>
          </a:blip>
          <a:srcRect b="0" l="0" r="0" t="0"/>
          <a:stretch/>
        </p:blipFill>
        <p:spPr>
          <a:xfrm>
            <a:off x="40075" y="0"/>
            <a:ext cx="4208070" cy="5143500"/>
          </a:xfrm>
          <a:prstGeom prst="rect">
            <a:avLst/>
          </a:prstGeom>
          <a:noFill/>
          <a:ln>
            <a:noFill/>
          </a:ln>
        </p:spPr>
      </p:pic>
      <p:sp>
        <p:nvSpPr>
          <p:cNvPr id="300" name="Google Shape;300;p4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50"/>
          <p:cNvPicPr preferRelativeResize="0"/>
          <p:nvPr/>
        </p:nvPicPr>
        <p:blipFill rotWithShape="1">
          <a:blip r:embed="rId3">
            <a:alphaModFix/>
          </a:blip>
          <a:srcRect b="0" l="0" r="0" t="0"/>
          <a:stretch/>
        </p:blipFill>
        <p:spPr>
          <a:xfrm>
            <a:off x="40075" y="0"/>
            <a:ext cx="4208070" cy="5143500"/>
          </a:xfrm>
          <a:prstGeom prst="rect">
            <a:avLst/>
          </a:prstGeom>
          <a:noFill/>
          <a:ln>
            <a:noFill/>
          </a:ln>
        </p:spPr>
      </p:pic>
      <p:sp>
        <p:nvSpPr>
          <p:cNvPr id="306" name="Google Shape;306;p50"/>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Historical Fiction</a:t>
            </a:r>
            <a:endParaRPr sz="3600"/>
          </a:p>
        </p:txBody>
      </p:sp>
      <p:sp>
        <p:nvSpPr>
          <p:cNvPr id="307" name="Google Shape;307;p5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51"/>
          <p:cNvSpPr txBox="1"/>
          <p:nvPr>
            <p:ph idx="1" type="body"/>
          </p:nvPr>
        </p:nvSpPr>
        <p:spPr>
          <a:xfrm>
            <a:off x="4247400" y="95450"/>
            <a:ext cx="4896600" cy="481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1550"/>
              <a:t>Eleanor Estes’s The Hundred Dresses won a Newbery Honor in 1945 and has never been out of print since. At the heart of the story is Wanda Petronski, a Polish girl in a Connecticut school who is ridiculed by her classmates for wearing the same faded blue dress every day. Wanda claims she has one hundred dresses at home, but everyone knows she doesn’t and bullies her mercilessly. The class feels terrible when Wanda is pulled out of the school, but by that time it’s too late for apologies. Maddie, one of Wanda’s classmates, ultimately decides that she is "never going to stand by and say nothing again." </a:t>
            </a:r>
            <a:endParaRPr sz="1550"/>
          </a:p>
        </p:txBody>
      </p:sp>
      <p:pic>
        <p:nvPicPr>
          <p:cNvPr id="313" name="Google Shape;313;p51"/>
          <p:cNvPicPr preferRelativeResize="0"/>
          <p:nvPr/>
        </p:nvPicPr>
        <p:blipFill rotWithShape="1">
          <a:blip r:embed="rId3">
            <a:alphaModFix/>
          </a:blip>
          <a:srcRect b="0" l="0" r="0" t="0"/>
          <a:stretch/>
        </p:blipFill>
        <p:spPr>
          <a:xfrm>
            <a:off x="268425" y="0"/>
            <a:ext cx="3911859" cy="5143500"/>
          </a:xfrm>
          <a:prstGeom prst="rect">
            <a:avLst/>
          </a:prstGeom>
          <a:noFill/>
          <a:ln>
            <a:noFill/>
          </a:ln>
        </p:spPr>
      </p:pic>
      <p:sp>
        <p:nvSpPr>
          <p:cNvPr id="314" name="Google Shape;314;p5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id="319" name="Google Shape;319;p52"/>
          <p:cNvPicPr preferRelativeResize="0"/>
          <p:nvPr/>
        </p:nvPicPr>
        <p:blipFill rotWithShape="1">
          <a:blip r:embed="rId3">
            <a:alphaModFix/>
          </a:blip>
          <a:srcRect b="0" l="0" r="0" t="0"/>
          <a:stretch/>
        </p:blipFill>
        <p:spPr>
          <a:xfrm>
            <a:off x="268425" y="0"/>
            <a:ext cx="3911859" cy="5143500"/>
          </a:xfrm>
          <a:prstGeom prst="rect">
            <a:avLst/>
          </a:prstGeom>
          <a:noFill/>
          <a:ln>
            <a:noFill/>
          </a:ln>
        </p:spPr>
      </p:pic>
      <p:sp>
        <p:nvSpPr>
          <p:cNvPr id="320" name="Google Shape;320;p52"/>
          <p:cNvSpPr txBox="1"/>
          <p:nvPr>
            <p:ph idx="1" type="body"/>
          </p:nvPr>
        </p:nvSpPr>
        <p:spPr>
          <a:xfrm>
            <a:off x="48138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Realistic Fiction</a:t>
            </a:r>
            <a:endParaRPr sz="3600"/>
          </a:p>
        </p:txBody>
      </p:sp>
      <p:sp>
        <p:nvSpPr>
          <p:cNvPr id="321" name="Google Shape;321;p5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3"/>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Look at books you have borrowed currently</a:t>
            </a:r>
            <a:endParaRPr/>
          </a:p>
        </p:txBody>
      </p:sp>
      <p:sp>
        <p:nvSpPr>
          <p:cNvPr id="327" name="Google Shape;327;p53"/>
          <p:cNvSpPr txBox="1"/>
          <p:nvPr>
            <p:ph idx="4294967295" type="body"/>
          </p:nvPr>
        </p:nvSpPr>
        <p:spPr>
          <a:xfrm>
            <a:off x="311700" y="1301750"/>
            <a:ext cx="8520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a:t>Share with the class the books that are historical fiction or realistic fiction.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xEl>
                                              <p:pRg end="0" st="0"/>
                                            </p:txEl>
                                          </p:spTgt>
                                        </p:tgtEl>
                                        <p:attrNameLst>
                                          <p:attrName>style.visibility</p:attrName>
                                        </p:attrNameLst>
                                      </p:cBhvr>
                                      <p:to>
                                        <p:strVal val="visible"/>
                                      </p:to>
                                    </p:set>
                                    <p:animEffect filter="fade" transition="in">
                                      <p:cBhvr>
                                        <p:cTn dur="1000"/>
                                        <p:tgtEl>
                                          <p:spTgt spid="32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4"/>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How does this matter? </a:t>
            </a:r>
            <a:endParaRPr/>
          </a:p>
        </p:txBody>
      </p:sp>
      <p:sp>
        <p:nvSpPr>
          <p:cNvPr id="333" name="Google Shape;333;p54"/>
          <p:cNvSpPr txBox="1"/>
          <p:nvPr>
            <p:ph idx="4294967295" type="body"/>
          </p:nvPr>
        </p:nvSpPr>
        <p:spPr>
          <a:xfrm>
            <a:off x="311700" y="1106000"/>
            <a:ext cx="8520600" cy="289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u="sng"/>
              <a:t>Turn and Talk:</a:t>
            </a:r>
            <a:r>
              <a:rPr lang="en-GB"/>
              <a:t> </a:t>
            </a:r>
            <a:endParaRPr/>
          </a:p>
          <a:p>
            <a:pPr indent="-342900" lvl="0" marL="457200" rtl="0" algn="l">
              <a:lnSpc>
                <a:spcPct val="115000"/>
              </a:lnSpc>
              <a:spcBef>
                <a:spcPts val="1600"/>
              </a:spcBef>
              <a:spcAft>
                <a:spcPts val="0"/>
              </a:spcAft>
              <a:buSzPts val="1800"/>
              <a:buChar char="●"/>
            </a:pPr>
            <a:r>
              <a:rPr lang="en-GB"/>
              <a:t>How will my reading experience change if I know that the book belongs to historical fiction (and not realistic fiction)? </a:t>
            </a:r>
            <a:endParaRPr/>
          </a:p>
          <a:p>
            <a:pPr indent="-342900" lvl="0" marL="457200" rtl="0" algn="l">
              <a:lnSpc>
                <a:spcPct val="115000"/>
              </a:lnSpc>
              <a:spcBef>
                <a:spcPts val="0"/>
              </a:spcBef>
              <a:spcAft>
                <a:spcPts val="0"/>
              </a:spcAft>
              <a:buSzPts val="1800"/>
              <a:buChar char="●"/>
            </a:pPr>
            <a:r>
              <a:rPr lang="en-GB"/>
              <a:t>What can I gain as a reader by reading historical fiction? </a:t>
            </a:r>
            <a:endParaRPr/>
          </a:p>
          <a:p>
            <a:pPr indent="-342900" lvl="0" marL="457200" rtl="0" algn="l">
              <a:lnSpc>
                <a:spcPct val="115000"/>
              </a:lnSpc>
              <a:spcBef>
                <a:spcPts val="0"/>
              </a:spcBef>
              <a:spcAft>
                <a:spcPts val="0"/>
              </a:spcAft>
              <a:buSzPts val="1800"/>
              <a:buChar char="●"/>
            </a:pPr>
            <a:r>
              <a:rPr lang="en-GB"/>
              <a:t>What should I change in the way I have been reading historical fiction?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3">
                                            <p:txEl>
                                              <p:pRg end="0" st="0"/>
                                            </p:txEl>
                                          </p:spTgt>
                                        </p:tgtEl>
                                        <p:attrNameLst>
                                          <p:attrName>style.visibility</p:attrName>
                                        </p:attrNameLst>
                                      </p:cBhvr>
                                      <p:to>
                                        <p:strVal val="visible"/>
                                      </p:to>
                                    </p:set>
                                    <p:animEffect filter="fade" transition="in">
                                      <p:cBhvr>
                                        <p:cTn dur="1000"/>
                                        <p:tgtEl>
                                          <p:spTgt spid="3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3">
                                            <p:txEl>
                                              <p:pRg end="1" st="1"/>
                                            </p:txEl>
                                          </p:spTgt>
                                        </p:tgtEl>
                                        <p:attrNameLst>
                                          <p:attrName>style.visibility</p:attrName>
                                        </p:attrNameLst>
                                      </p:cBhvr>
                                      <p:to>
                                        <p:strVal val="visible"/>
                                      </p:to>
                                    </p:set>
                                    <p:animEffect filter="fade" transition="in">
                                      <p:cBhvr>
                                        <p:cTn dur="1000"/>
                                        <p:tgtEl>
                                          <p:spTgt spid="3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3">
                                            <p:txEl>
                                              <p:pRg end="2" st="2"/>
                                            </p:txEl>
                                          </p:spTgt>
                                        </p:tgtEl>
                                        <p:attrNameLst>
                                          <p:attrName>style.visibility</p:attrName>
                                        </p:attrNameLst>
                                      </p:cBhvr>
                                      <p:to>
                                        <p:strVal val="visible"/>
                                      </p:to>
                                    </p:set>
                                    <p:animEffect filter="fade" transition="in">
                                      <p:cBhvr>
                                        <p:cTn dur="1000"/>
                                        <p:tgtEl>
                                          <p:spTgt spid="33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3">
                                            <p:txEl>
                                              <p:pRg end="3" st="3"/>
                                            </p:txEl>
                                          </p:spTgt>
                                        </p:tgtEl>
                                        <p:attrNameLst>
                                          <p:attrName>style.visibility</p:attrName>
                                        </p:attrNameLst>
                                      </p:cBhvr>
                                      <p:to>
                                        <p:strVal val="visible"/>
                                      </p:to>
                                    </p:set>
                                    <p:animEffect filter="fade" transition="in">
                                      <p:cBhvr>
                                        <p:cTn dur="1000"/>
                                        <p:tgtEl>
                                          <p:spTgt spid="333">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5"/>
          <p:cNvSpPr txBox="1"/>
          <p:nvPr>
            <p:ph idx="4294967295" type="title"/>
          </p:nvPr>
        </p:nvSpPr>
        <p:spPr>
          <a:xfrm>
            <a:off x="311700" y="372500"/>
            <a:ext cx="8520600" cy="646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3000"/>
              <a:buNone/>
            </a:pPr>
            <a:r>
              <a:rPr lang="en-GB"/>
              <a:t>Let’s recap and wrap up. </a:t>
            </a:r>
            <a:endParaRPr/>
          </a:p>
        </p:txBody>
      </p:sp>
      <p:sp>
        <p:nvSpPr>
          <p:cNvPr id="339" name="Google Shape;339;p55"/>
          <p:cNvSpPr txBox="1"/>
          <p:nvPr>
            <p:ph idx="4294967295" type="body"/>
          </p:nvPr>
        </p:nvSpPr>
        <p:spPr>
          <a:xfrm>
            <a:off x="311700" y="1106000"/>
            <a:ext cx="8520600" cy="332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a:t>Redraw the diagram below to reflect your current understanding of the difference between historical fiction and realistic fiction.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GB"/>
              <a:t>OR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GB"/>
              <a:t>write the similarities and</a:t>
            </a:r>
            <a:endParaRPr/>
          </a:p>
          <a:p>
            <a:pPr indent="0" lvl="0" marL="0" rtl="0" algn="l">
              <a:lnSpc>
                <a:spcPct val="115000"/>
              </a:lnSpc>
              <a:spcBef>
                <a:spcPts val="0"/>
              </a:spcBef>
              <a:spcAft>
                <a:spcPts val="0"/>
              </a:spcAft>
              <a:buNone/>
            </a:pPr>
            <a:r>
              <a:rPr lang="en-GB"/>
              <a:t>differences between </a:t>
            </a:r>
            <a:endParaRPr/>
          </a:p>
          <a:p>
            <a:pPr indent="0" lvl="0" marL="0" rtl="0" algn="l">
              <a:lnSpc>
                <a:spcPct val="115000"/>
              </a:lnSpc>
              <a:spcBef>
                <a:spcPts val="0"/>
              </a:spcBef>
              <a:spcAft>
                <a:spcPts val="0"/>
              </a:spcAft>
              <a:buNone/>
            </a:pPr>
            <a:r>
              <a:rPr lang="en-GB"/>
              <a:t>realistic fiction and </a:t>
            </a:r>
            <a:endParaRPr/>
          </a:p>
          <a:p>
            <a:pPr indent="0" lvl="0" marL="0" rtl="0" algn="l">
              <a:lnSpc>
                <a:spcPct val="115000"/>
              </a:lnSpc>
              <a:spcBef>
                <a:spcPts val="0"/>
              </a:spcBef>
              <a:spcAft>
                <a:spcPts val="0"/>
              </a:spcAft>
              <a:buNone/>
            </a:pPr>
            <a:r>
              <a:rPr lang="en-GB"/>
              <a:t>historical fiction. </a:t>
            </a:r>
            <a:endParaRPr/>
          </a:p>
        </p:txBody>
      </p:sp>
      <p:sp>
        <p:nvSpPr>
          <p:cNvPr id="340" name="Google Shape;340;p55"/>
          <p:cNvSpPr/>
          <p:nvPr/>
        </p:nvSpPr>
        <p:spPr>
          <a:xfrm>
            <a:off x="4237275" y="1879850"/>
            <a:ext cx="4461300" cy="27696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GB" sz="3000"/>
              <a:t>f</a:t>
            </a:r>
            <a:r>
              <a:rPr b="0" i="0" lang="en-GB" sz="3000" u="none" cap="none" strike="noStrike">
                <a:solidFill>
                  <a:srgbClr val="000000"/>
                </a:solidFill>
                <a:latin typeface="Arial"/>
                <a:ea typeface="Arial"/>
                <a:cs typeface="Arial"/>
                <a:sym typeface="Arial"/>
              </a:rPr>
              <a:t>iction</a:t>
            </a:r>
            <a:endParaRPr b="0" i="0" sz="3000" u="none" cap="none" strike="noStrike">
              <a:solidFill>
                <a:srgbClr val="000000"/>
              </a:solidFill>
              <a:latin typeface="Arial"/>
              <a:ea typeface="Arial"/>
              <a:cs typeface="Arial"/>
              <a:sym typeface="Arial"/>
            </a:endParaRPr>
          </a:p>
        </p:txBody>
      </p:sp>
      <p:sp>
        <p:nvSpPr>
          <p:cNvPr id="341" name="Google Shape;341;p55"/>
          <p:cNvSpPr/>
          <p:nvPr/>
        </p:nvSpPr>
        <p:spPr>
          <a:xfrm>
            <a:off x="6535700" y="2466050"/>
            <a:ext cx="1760100" cy="1487100"/>
          </a:xfrm>
          <a:prstGeom prst="ellipse">
            <a:avLst/>
          </a:prstGeom>
          <a:solidFill>
            <a:srgbClr val="66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sz="2400"/>
              <a:t>b</a:t>
            </a:r>
            <a:r>
              <a:rPr b="0" i="0" lang="en-GB" sz="2400" u="none" cap="none" strike="noStrike">
                <a:solidFill>
                  <a:srgbClr val="000000"/>
                </a:solidFill>
                <a:latin typeface="Arial"/>
                <a:ea typeface="Arial"/>
                <a:cs typeface="Arial"/>
                <a:sym typeface="Arial"/>
              </a:rPr>
              <a:t>ased on true stories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6"/>
          <p:cNvSpPr txBox="1"/>
          <p:nvPr>
            <p:ph idx="4294967295"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GB"/>
              <a:t>Historical Fiction</a:t>
            </a:r>
            <a:endParaRPr/>
          </a:p>
        </p:txBody>
      </p:sp>
      <p:sp>
        <p:nvSpPr>
          <p:cNvPr id="347" name="Google Shape;347;p56"/>
          <p:cNvSpPr txBox="1"/>
          <p:nvPr>
            <p:ph idx="4294967295" type="body"/>
          </p:nvPr>
        </p:nvSpPr>
        <p:spPr>
          <a:xfrm>
            <a:off x="311700" y="1468825"/>
            <a:ext cx="8520600" cy="309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t>A book can be identified as </a:t>
            </a:r>
            <a:r>
              <a:rPr b="1" lang="en-GB"/>
              <a:t>historical fiction </a:t>
            </a:r>
            <a:r>
              <a:rPr lang="en-GB"/>
              <a:t>if it satisfies 3 conditions: </a:t>
            </a:r>
            <a:endParaRPr/>
          </a:p>
          <a:p>
            <a:pPr indent="-342900" lvl="0" marL="457200" rtl="0" algn="l">
              <a:lnSpc>
                <a:spcPct val="115000"/>
              </a:lnSpc>
              <a:spcBef>
                <a:spcPts val="1600"/>
              </a:spcBef>
              <a:spcAft>
                <a:spcPts val="0"/>
              </a:spcAft>
              <a:buSzPts val="1800"/>
              <a:buAutoNum type="arabicPeriod"/>
            </a:pPr>
            <a:r>
              <a:rPr lang="en-GB"/>
              <a:t>It must be set in history (at the time of creation). </a:t>
            </a:r>
            <a:endParaRPr/>
          </a:p>
          <a:p>
            <a:pPr indent="-342900" lvl="0" marL="457200" rtl="0" algn="l">
              <a:lnSpc>
                <a:spcPct val="115000"/>
              </a:lnSpc>
              <a:spcBef>
                <a:spcPts val="0"/>
              </a:spcBef>
              <a:spcAft>
                <a:spcPts val="0"/>
              </a:spcAft>
              <a:buSzPts val="1800"/>
              <a:buAutoNum type="arabicPeriod"/>
            </a:pPr>
            <a:r>
              <a:rPr lang="en-GB"/>
              <a:t>A significant historical event/person must be at the center of the plot. </a:t>
            </a:r>
            <a:endParaRPr/>
          </a:p>
          <a:p>
            <a:pPr indent="-342900" lvl="0" marL="457200" rtl="0" algn="l">
              <a:lnSpc>
                <a:spcPct val="115000"/>
              </a:lnSpc>
              <a:spcBef>
                <a:spcPts val="0"/>
              </a:spcBef>
              <a:spcAft>
                <a:spcPts val="0"/>
              </a:spcAft>
              <a:buSzPts val="1800"/>
              <a:buAutoNum type="arabicPeriod"/>
            </a:pPr>
            <a:r>
              <a:rPr lang="en-GB"/>
              <a:t>The significant historical event / person must play a major role in the plot/conflict.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0" st="0"/>
                                            </p:txEl>
                                          </p:spTgt>
                                        </p:tgtEl>
                                        <p:attrNameLst>
                                          <p:attrName>style.visibility</p:attrName>
                                        </p:attrNameLst>
                                      </p:cBhvr>
                                      <p:to>
                                        <p:strVal val="visible"/>
                                      </p:to>
                                    </p:set>
                                    <p:animEffect filter="fade" transition="in">
                                      <p:cBhvr>
                                        <p:cTn dur="1000"/>
                                        <p:tgtEl>
                                          <p:spTgt spid="3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1" st="1"/>
                                            </p:txEl>
                                          </p:spTgt>
                                        </p:tgtEl>
                                        <p:attrNameLst>
                                          <p:attrName>style.visibility</p:attrName>
                                        </p:attrNameLst>
                                      </p:cBhvr>
                                      <p:to>
                                        <p:strVal val="visible"/>
                                      </p:to>
                                    </p:set>
                                    <p:animEffect filter="fade" transition="in">
                                      <p:cBhvr>
                                        <p:cTn dur="1000"/>
                                        <p:tgtEl>
                                          <p:spTgt spid="3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2" st="2"/>
                                            </p:txEl>
                                          </p:spTgt>
                                        </p:tgtEl>
                                        <p:attrNameLst>
                                          <p:attrName>style.visibility</p:attrName>
                                        </p:attrNameLst>
                                      </p:cBhvr>
                                      <p:to>
                                        <p:strVal val="visible"/>
                                      </p:to>
                                    </p:set>
                                    <p:animEffect filter="fade" transition="in">
                                      <p:cBhvr>
                                        <p:cTn dur="1000"/>
                                        <p:tgtEl>
                                          <p:spTgt spid="34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xEl>
                                              <p:pRg end="3" st="3"/>
                                            </p:txEl>
                                          </p:spTgt>
                                        </p:tgtEl>
                                        <p:attrNameLst>
                                          <p:attrName>style.visibility</p:attrName>
                                        </p:attrNameLst>
                                      </p:cBhvr>
                                      <p:to>
                                        <p:strVal val="visible"/>
                                      </p:to>
                                    </p:set>
                                    <p:animEffect filter="fade" transition="in">
                                      <p:cBhvr>
                                        <p:cTn dur="1000"/>
                                        <p:tgtEl>
                                          <p:spTgt spid="34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7"/>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Lesson 4</a:t>
            </a:r>
            <a:endParaRPr/>
          </a:p>
          <a:p>
            <a:pPr indent="0" lvl="0" marL="0" rtl="0" algn="ctr">
              <a:spcBef>
                <a:spcPts val="0"/>
              </a:spcBef>
              <a:spcAft>
                <a:spcPts val="0"/>
              </a:spcAft>
              <a:buNone/>
            </a:pPr>
            <a:r>
              <a:rPr lang="en-GB"/>
              <a:t>Fantasy vs. Science Fiction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8"/>
          <p:cNvSpPr txBox="1"/>
          <p:nvPr>
            <p:ph idx="4294967295" type="title"/>
          </p:nvPr>
        </p:nvSpPr>
        <p:spPr>
          <a:xfrm>
            <a:off x="984750" y="96938"/>
            <a:ext cx="7174500" cy="861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sz="2200"/>
              <a:t>What do we already know about the defining characteristics of Fantasy and Science Fiction?</a:t>
            </a:r>
            <a:endParaRPr sz="2200"/>
          </a:p>
        </p:txBody>
      </p:sp>
      <p:graphicFrame>
        <p:nvGraphicFramePr>
          <p:cNvPr id="358" name="Google Shape;358;p58"/>
          <p:cNvGraphicFramePr/>
          <p:nvPr/>
        </p:nvGraphicFramePr>
        <p:xfrm>
          <a:off x="952500" y="1009563"/>
          <a:ext cx="3000000" cy="3000000"/>
        </p:xfrm>
        <a:graphic>
          <a:graphicData uri="http://schemas.openxmlformats.org/drawingml/2006/table">
            <a:tbl>
              <a:tblPr>
                <a:noFill/>
                <a:tableStyleId>{A397BEE5-1FC3-4441-88F8-7F32D919BB2E}</a:tableStyleId>
              </a:tblPr>
              <a:tblGrid>
                <a:gridCol w="2413000"/>
                <a:gridCol w="2413000"/>
                <a:gridCol w="2413000"/>
              </a:tblGrid>
              <a:tr h="9034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rPr b="1" lang="en-GB"/>
                        <a:t>Fantasy</a:t>
                      </a:r>
                      <a:endParaRPr b="1"/>
                    </a:p>
                  </a:txBody>
                  <a:tcPr marT="91425" marB="91425" marR="91425" marL="91425"/>
                </a:tc>
                <a:tc>
                  <a:txBody>
                    <a:bodyPr/>
                    <a:lstStyle/>
                    <a:p>
                      <a:pPr indent="0" lvl="0" marL="0" rtl="0" algn="ctr">
                        <a:spcBef>
                          <a:spcPts val="0"/>
                        </a:spcBef>
                        <a:spcAft>
                          <a:spcPts val="0"/>
                        </a:spcAft>
                        <a:buNone/>
                      </a:pPr>
                      <a:r>
                        <a:rPr b="1" lang="en-GB"/>
                        <a:t>Science Fiction</a:t>
                      </a:r>
                      <a:endParaRPr b="1"/>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c</a:t>
                      </a:r>
                      <a:r>
                        <a:rPr lang="en-GB"/>
                        <a:t>haracters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settings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p</a:t>
                      </a:r>
                      <a:r>
                        <a:rPr lang="en-GB"/>
                        <a:t>lotlines (storylines)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59"/>
          <p:cNvSpPr txBox="1"/>
          <p:nvPr>
            <p:ph idx="4294967295" type="title"/>
          </p:nvPr>
        </p:nvSpPr>
        <p:spPr>
          <a:xfrm>
            <a:off x="311700" y="372500"/>
            <a:ext cx="8520600" cy="733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Let’s look at a few books from our library.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60"/>
          <p:cNvSpPr txBox="1"/>
          <p:nvPr>
            <p:ph idx="1" type="body"/>
          </p:nvPr>
        </p:nvSpPr>
        <p:spPr>
          <a:xfrm>
            <a:off x="3997800" y="124550"/>
            <a:ext cx="5146200" cy="457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400"/>
              <a:t>Written by Charles Lutwidge Dodgson, under the pseudonym Lewis Carroll, Alice’s Adventures in Wonderland is one of the most popular novels that belongs to the genre of nonsensical literature. Being a conventional Victorian novel, it has stood the test of time as an enduring classic tale, with all its elements of visual images, fantasy and creative imagination infused within the main story.</a:t>
            </a:r>
            <a:endParaRPr sz="1400"/>
          </a:p>
          <a:p>
            <a:pPr indent="0" lvl="0" marL="0" rtl="0" algn="l">
              <a:lnSpc>
                <a:spcPct val="115000"/>
              </a:lnSpc>
              <a:spcBef>
                <a:spcPts val="1600"/>
              </a:spcBef>
              <a:spcAft>
                <a:spcPts val="1600"/>
              </a:spcAft>
              <a:buSzPts val="1800"/>
              <a:buNone/>
            </a:pPr>
            <a:r>
              <a:rPr lang="en-GB" sz="1400"/>
              <a:t>The story is about a little girl Alice who craves for adventure when suddenly she witnesses a white rabbit in a waistcoat and curiously follows it down a rabbit hole. But the leap lands her into the fantasy world of dreams where she meets a disappearing cat, enjoys tea with a mad hatter and plays croquet with a queen.</a:t>
            </a:r>
            <a:endParaRPr sz="1400"/>
          </a:p>
        </p:txBody>
      </p:sp>
      <p:pic>
        <p:nvPicPr>
          <p:cNvPr id="369" name="Google Shape;369;p60"/>
          <p:cNvPicPr preferRelativeResize="0"/>
          <p:nvPr/>
        </p:nvPicPr>
        <p:blipFill rotWithShape="1">
          <a:blip r:embed="rId3">
            <a:alphaModFix/>
          </a:blip>
          <a:srcRect b="0" l="0" r="0" t="0"/>
          <a:stretch/>
        </p:blipFill>
        <p:spPr>
          <a:xfrm>
            <a:off x="465425" y="0"/>
            <a:ext cx="3460771" cy="5143500"/>
          </a:xfrm>
          <a:prstGeom prst="rect">
            <a:avLst/>
          </a:prstGeom>
          <a:noFill/>
          <a:ln>
            <a:noFill/>
          </a:ln>
        </p:spPr>
      </p:pic>
      <p:sp>
        <p:nvSpPr>
          <p:cNvPr id="370" name="Google Shape;370;p6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p61"/>
          <p:cNvPicPr preferRelativeResize="0"/>
          <p:nvPr/>
        </p:nvPicPr>
        <p:blipFill rotWithShape="1">
          <a:blip r:embed="rId3">
            <a:alphaModFix/>
          </a:blip>
          <a:srcRect b="0" l="0" r="0" t="0"/>
          <a:stretch/>
        </p:blipFill>
        <p:spPr>
          <a:xfrm>
            <a:off x="465425" y="0"/>
            <a:ext cx="3460771" cy="5143500"/>
          </a:xfrm>
          <a:prstGeom prst="rect">
            <a:avLst/>
          </a:prstGeom>
          <a:noFill/>
          <a:ln>
            <a:noFill/>
          </a:ln>
        </p:spPr>
      </p:pic>
      <p:sp>
        <p:nvSpPr>
          <p:cNvPr id="376" name="Google Shape;376;p61"/>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377" name="Google Shape;377;p6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62"/>
          <p:cNvSpPr txBox="1"/>
          <p:nvPr>
            <p:ph idx="1" type="body"/>
          </p:nvPr>
        </p:nvSpPr>
        <p:spPr>
          <a:xfrm>
            <a:off x="3574525" y="61950"/>
            <a:ext cx="5484600" cy="467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050"/>
              <a:t>The book is based on a captivating life story of Beatrice Prior. Her dystopian Chicago world has been divided into five factions such as Candor (the honest), Abnegation (the selfless), Dauntless (the brave), Amity (the peaceful) and Erudite (the intelligent). Each faction is dedicated to cultivate a particular virtue and every year 16-year-olds must select any one of these factions, which they have to devote their entire life to.</a:t>
            </a:r>
            <a:endParaRPr sz="1050"/>
          </a:p>
          <a:p>
            <a:pPr indent="0" lvl="0" marL="0" rtl="0" algn="l">
              <a:lnSpc>
                <a:spcPct val="115000"/>
              </a:lnSpc>
              <a:spcBef>
                <a:spcPts val="1600"/>
              </a:spcBef>
              <a:spcAft>
                <a:spcPts val="0"/>
              </a:spcAft>
              <a:buSzPts val="1800"/>
              <a:buNone/>
            </a:pPr>
            <a:r>
              <a:rPr lang="en-GB" sz="1050"/>
              <a:t>Even Beatrice has to make a tough decision between staying with her family and being who she really is. When she finally makes her choice, everyone is left with surprise including herself. With the new beginning of her life, Beatrice renames herself Tris while battling the struggle of her new life along with her fellow mates.</a:t>
            </a:r>
            <a:endParaRPr sz="1050"/>
          </a:p>
          <a:p>
            <a:pPr indent="0" lvl="0" marL="0" rtl="0" algn="l">
              <a:lnSpc>
                <a:spcPct val="115000"/>
              </a:lnSpc>
              <a:spcBef>
                <a:spcPts val="1600"/>
              </a:spcBef>
              <a:spcAft>
                <a:spcPts val="0"/>
              </a:spcAft>
              <a:buSzPts val="1800"/>
              <a:buNone/>
            </a:pPr>
            <a:r>
              <a:rPr lang="en-GB" sz="1050"/>
              <a:t>All of them have to undergo few physical tests of endurance and psychological simulations to face devastating consequences in future. Following these draining physical and mental examinations, Tris is not able to trust anyone around her but eventually she has to determine who her friends really are.</a:t>
            </a:r>
            <a:endParaRPr sz="1050"/>
          </a:p>
          <a:p>
            <a:pPr indent="0" lvl="0" marL="0" rtl="0" algn="l">
              <a:lnSpc>
                <a:spcPct val="115000"/>
              </a:lnSpc>
              <a:spcBef>
                <a:spcPts val="1600"/>
              </a:spcBef>
              <a:spcAft>
                <a:spcPts val="0"/>
              </a:spcAft>
              <a:buSzPts val="1800"/>
              <a:buNone/>
            </a:pPr>
            <a:r>
              <a:rPr lang="en-GB" sz="1050"/>
              <a:t>However, Tris has also kept one secret hidden from everyone as revealing the secret could mean death. But she gradually finds out that the secret could save her loved ones but on a condition that demands her own destruction.</a:t>
            </a:r>
            <a:endParaRPr sz="1050"/>
          </a:p>
        </p:txBody>
      </p:sp>
      <p:pic>
        <p:nvPicPr>
          <p:cNvPr id="383" name="Google Shape;383;p62"/>
          <p:cNvPicPr preferRelativeResize="0"/>
          <p:nvPr/>
        </p:nvPicPr>
        <p:blipFill rotWithShape="1">
          <a:blip r:embed="rId3">
            <a:alphaModFix/>
          </a:blip>
          <a:srcRect b="0" l="0" r="0" t="0"/>
          <a:stretch/>
        </p:blipFill>
        <p:spPr>
          <a:xfrm>
            <a:off x="51500" y="0"/>
            <a:ext cx="3405195" cy="5143500"/>
          </a:xfrm>
          <a:prstGeom prst="rect">
            <a:avLst/>
          </a:prstGeom>
          <a:noFill/>
          <a:ln>
            <a:noFill/>
          </a:ln>
        </p:spPr>
      </p:pic>
      <p:sp>
        <p:nvSpPr>
          <p:cNvPr id="384" name="Google Shape;384;p6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pic>
        <p:nvPicPr>
          <p:cNvPr id="389" name="Google Shape;389;p63"/>
          <p:cNvPicPr preferRelativeResize="0"/>
          <p:nvPr/>
        </p:nvPicPr>
        <p:blipFill rotWithShape="1">
          <a:blip r:embed="rId3">
            <a:alphaModFix/>
          </a:blip>
          <a:srcRect b="0" l="0" r="0" t="0"/>
          <a:stretch/>
        </p:blipFill>
        <p:spPr>
          <a:xfrm>
            <a:off x="51500" y="0"/>
            <a:ext cx="3405195" cy="5143500"/>
          </a:xfrm>
          <a:prstGeom prst="rect">
            <a:avLst/>
          </a:prstGeom>
          <a:noFill/>
          <a:ln>
            <a:noFill/>
          </a:ln>
        </p:spPr>
      </p:pic>
      <p:sp>
        <p:nvSpPr>
          <p:cNvPr id="390" name="Google Shape;390;p63"/>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391" name="Google Shape;391;p6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4"/>
          <p:cNvSpPr txBox="1"/>
          <p:nvPr>
            <p:ph idx="1" type="body"/>
          </p:nvPr>
        </p:nvSpPr>
        <p:spPr>
          <a:xfrm>
            <a:off x="4415100" y="107100"/>
            <a:ext cx="4728900" cy="451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900"/>
              <a:t>Twelve-year-old Artemis Fowl is a millionaire, a genius, and above all, a criminal mastermind. But even Artemis doesn't know what he's taken on when he kidnaps a fairy, Captain Holly Short of the LEPrecon Unit. These aren't the fairies of bedtime stories—they're dangerous! Full of unexpected twists and turns, Artemis Fowl is a riveting, magical adventure.</a:t>
            </a:r>
            <a:endParaRPr sz="1900"/>
          </a:p>
        </p:txBody>
      </p:sp>
      <p:pic>
        <p:nvPicPr>
          <p:cNvPr id="397" name="Google Shape;397;p64"/>
          <p:cNvPicPr preferRelativeResize="0"/>
          <p:nvPr/>
        </p:nvPicPr>
        <p:blipFill rotWithShape="1">
          <a:blip r:embed="rId3">
            <a:alphaModFix/>
          </a:blip>
          <a:srcRect b="0" l="0" r="0" t="0"/>
          <a:stretch/>
        </p:blipFill>
        <p:spPr>
          <a:xfrm>
            <a:off x="125125" y="894913"/>
            <a:ext cx="4289976" cy="3217474"/>
          </a:xfrm>
          <a:prstGeom prst="rect">
            <a:avLst/>
          </a:prstGeom>
          <a:noFill/>
          <a:ln>
            <a:noFill/>
          </a:ln>
        </p:spPr>
      </p:pic>
      <p:sp>
        <p:nvSpPr>
          <p:cNvPr id="398" name="Google Shape;398;p6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p65"/>
          <p:cNvPicPr preferRelativeResize="0"/>
          <p:nvPr/>
        </p:nvPicPr>
        <p:blipFill rotWithShape="1">
          <a:blip r:embed="rId3">
            <a:alphaModFix/>
          </a:blip>
          <a:srcRect b="0" l="0" r="0" t="0"/>
          <a:stretch/>
        </p:blipFill>
        <p:spPr>
          <a:xfrm>
            <a:off x="125125" y="894913"/>
            <a:ext cx="4289976" cy="3217475"/>
          </a:xfrm>
          <a:prstGeom prst="rect">
            <a:avLst/>
          </a:prstGeom>
          <a:noFill/>
          <a:ln>
            <a:noFill/>
          </a:ln>
        </p:spPr>
      </p:pic>
      <p:sp>
        <p:nvSpPr>
          <p:cNvPr id="404" name="Google Shape;404;p65"/>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405" name="Google Shape;405;p6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6"/>
          <p:cNvSpPr txBox="1"/>
          <p:nvPr>
            <p:ph idx="1" type="body"/>
          </p:nvPr>
        </p:nvSpPr>
        <p:spPr>
          <a:xfrm>
            <a:off x="3397225" y="91650"/>
            <a:ext cx="5746800" cy="492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i="1" lang="en-GB" sz="1500"/>
              <a:t>Charlie and the Chocolate Factory</a:t>
            </a:r>
            <a:r>
              <a:rPr lang="en-GB" sz="1500"/>
              <a:t> captures the adventures of Charlie bucket, who is a poor kid living with his family. Charlie is one of the five kids who gets a golden ticket inside the company, 'Wonka chocolate' owned by Willy Wonka. Those five kids get an entry inside the mysterious Wonka factory. Charlie visits the factory along with his grandfather and gets to experience a lot of adventures inside. The other four kids are later eliminated through hilarious, but painful ways. Will Charlie survive the test? Will he be able to see everything that is to be seen? Readers get a taste of an unusual relationship between a shrewd businessman and a kind kid. In the end, the truth about Wonka is revealed. Why did he host such a competition among kids? The book has all the answers.</a:t>
            </a:r>
            <a:r>
              <a:rPr lang="en-GB" sz="1500"/>
              <a:t>.</a:t>
            </a:r>
            <a:endParaRPr sz="1500"/>
          </a:p>
        </p:txBody>
      </p:sp>
      <p:pic>
        <p:nvPicPr>
          <p:cNvPr id="411" name="Google Shape;411;p66"/>
          <p:cNvPicPr preferRelativeResize="0"/>
          <p:nvPr/>
        </p:nvPicPr>
        <p:blipFill rotWithShape="1">
          <a:blip r:embed="rId3">
            <a:alphaModFix/>
          </a:blip>
          <a:srcRect b="0" l="0" r="0" t="0"/>
          <a:stretch/>
        </p:blipFill>
        <p:spPr>
          <a:xfrm>
            <a:off x="55043" y="0"/>
            <a:ext cx="3285807" cy="5143497"/>
          </a:xfrm>
          <a:prstGeom prst="rect">
            <a:avLst/>
          </a:prstGeom>
          <a:noFill/>
          <a:ln>
            <a:noFill/>
          </a:ln>
        </p:spPr>
      </p:pic>
      <p:sp>
        <p:nvSpPr>
          <p:cNvPr id="412" name="Google Shape;412;p6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67"/>
          <p:cNvPicPr preferRelativeResize="0"/>
          <p:nvPr/>
        </p:nvPicPr>
        <p:blipFill rotWithShape="1">
          <a:blip r:embed="rId3">
            <a:alphaModFix/>
          </a:blip>
          <a:srcRect b="0" l="0" r="0" t="0"/>
          <a:stretch/>
        </p:blipFill>
        <p:spPr>
          <a:xfrm>
            <a:off x="55043" y="0"/>
            <a:ext cx="3285807" cy="5143497"/>
          </a:xfrm>
          <a:prstGeom prst="rect">
            <a:avLst/>
          </a:prstGeom>
          <a:noFill/>
          <a:ln>
            <a:noFill/>
          </a:ln>
        </p:spPr>
      </p:pic>
      <p:sp>
        <p:nvSpPr>
          <p:cNvPr id="418" name="Google Shape;418;p67"/>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419" name="Google Shape;419;p6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68"/>
          <p:cNvSpPr txBox="1"/>
          <p:nvPr>
            <p:ph idx="1" type="body"/>
          </p:nvPr>
        </p:nvSpPr>
        <p:spPr>
          <a:xfrm>
            <a:off x="3328950" y="165050"/>
            <a:ext cx="5730300" cy="464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050"/>
              <a:t>Andrew "Ender" Wiggin thinks he is playing computer simulated war games; he is, in fact, engaged in something far more desperate. The result of genetic experimentation, Ender may be the military genius Earth desperately needs in a war against an alien enemy seeking to destroy all human life. The only way to find out is to throw Ender into ever harsher training, to chip away and find the diamond inside, or destroy him utterly. Ender Wiggin is six years old when it begins. He will grow up fast.</a:t>
            </a:r>
            <a:endParaRPr sz="1050"/>
          </a:p>
          <a:p>
            <a:pPr indent="0" lvl="0" marL="0" rtl="0" algn="l">
              <a:lnSpc>
                <a:spcPct val="115000"/>
              </a:lnSpc>
              <a:spcBef>
                <a:spcPts val="1600"/>
              </a:spcBef>
              <a:spcAft>
                <a:spcPts val="0"/>
              </a:spcAft>
              <a:buSzPts val="1800"/>
              <a:buNone/>
            </a:pPr>
            <a:r>
              <a:rPr lang="en-GB" sz="1050"/>
              <a:t>But Ender is not the only result of the experiment. The war with the Buggers has been raging for a hundred years, and the quest for the perfect general has been underway almost as long. Ender's two older siblings, Peter and Valentine, are every bit as unusual as he is, but in very different ways. While Peter was too uncontrollably violent, Valentine very nearly lacks the capability for violence altogether. Neither was found suitable for the military's purpose. But they are driven by their jealousy of Ender, and by their inbred drive for power. Peter seeks to control the political process, to become a ruler. Valentine's abilities turn more toward the subtle control of the beliefs of commoner and elite alike, through powerfully convincing essays. Hiding their youth and identities behind the anonymity of the computer networks, these two begin working together to shape the destiny of Earth-an Earth that has no future at all if their brother Ender fails. </a:t>
            </a:r>
            <a:endParaRPr sz="1050"/>
          </a:p>
        </p:txBody>
      </p:sp>
      <p:pic>
        <p:nvPicPr>
          <p:cNvPr id="425" name="Google Shape;425;p68"/>
          <p:cNvPicPr preferRelativeResize="0"/>
          <p:nvPr/>
        </p:nvPicPr>
        <p:blipFill rotWithShape="1">
          <a:blip r:embed="rId3">
            <a:alphaModFix/>
          </a:blip>
          <a:srcRect b="0" l="0" r="0" t="0"/>
          <a:stretch/>
        </p:blipFill>
        <p:spPr>
          <a:xfrm>
            <a:off x="69150" y="0"/>
            <a:ext cx="3140248" cy="5143500"/>
          </a:xfrm>
          <a:prstGeom prst="rect">
            <a:avLst/>
          </a:prstGeom>
          <a:noFill/>
          <a:ln>
            <a:noFill/>
          </a:ln>
        </p:spPr>
      </p:pic>
      <p:sp>
        <p:nvSpPr>
          <p:cNvPr id="426" name="Google Shape;426;p6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69"/>
          <p:cNvPicPr preferRelativeResize="0"/>
          <p:nvPr/>
        </p:nvPicPr>
        <p:blipFill rotWithShape="1">
          <a:blip r:embed="rId3">
            <a:alphaModFix/>
          </a:blip>
          <a:srcRect b="0" l="0" r="0" t="0"/>
          <a:stretch/>
        </p:blipFill>
        <p:spPr>
          <a:xfrm>
            <a:off x="69150" y="0"/>
            <a:ext cx="3140248" cy="5143500"/>
          </a:xfrm>
          <a:prstGeom prst="rect">
            <a:avLst/>
          </a:prstGeom>
          <a:noFill/>
          <a:ln>
            <a:noFill/>
          </a:ln>
        </p:spPr>
      </p:pic>
      <p:sp>
        <p:nvSpPr>
          <p:cNvPr id="432" name="Google Shape;432;p69"/>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433" name="Google Shape;433;p6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70"/>
          <p:cNvSpPr txBox="1"/>
          <p:nvPr>
            <p:ph idx="1" type="body"/>
          </p:nvPr>
        </p:nvSpPr>
        <p:spPr>
          <a:xfrm>
            <a:off x="3315300" y="68225"/>
            <a:ext cx="5743800" cy="49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600"/>
              <a:t>Celestine North lives a perfect life. She’s a model daughter and sister, she’s well-liked by her classmates and teachers, and she’s dating the impossibly charming Art Crevan.</a:t>
            </a:r>
            <a:endParaRPr sz="1600"/>
          </a:p>
          <a:p>
            <a:pPr indent="0" lvl="0" marL="0" rtl="0" algn="l">
              <a:lnSpc>
                <a:spcPct val="115000"/>
              </a:lnSpc>
              <a:spcBef>
                <a:spcPts val="1600"/>
              </a:spcBef>
              <a:spcAft>
                <a:spcPts val="0"/>
              </a:spcAft>
              <a:buSzPts val="1800"/>
              <a:buNone/>
            </a:pPr>
            <a:r>
              <a:rPr lang="en-GB" sz="1600"/>
              <a:t>But then Celestine encounters a situation where she makes an instinctive decision. She breaks a rule and now faces life-changing repercussions. She could be imprisoned. She could be branded. She could be found flawed.</a:t>
            </a:r>
            <a:endParaRPr sz="1600"/>
          </a:p>
          <a:p>
            <a:pPr indent="0" lvl="0" marL="0" rtl="0" algn="l">
              <a:lnSpc>
                <a:spcPct val="115000"/>
              </a:lnSpc>
              <a:spcBef>
                <a:spcPts val="1600"/>
              </a:spcBef>
              <a:spcAft>
                <a:spcPts val="1600"/>
              </a:spcAft>
              <a:buSzPts val="1800"/>
              <a:buNone/>
            </a:pPr>
            <a:r>
              <a:rPr lang="en-GB" sz="1600"/>
              <a:t>In her breathtaking young adult debut, bestselling author Cecelia Ahern depicts a society where perfection is paramount and flaws lead to punishment. And where one young woman decides to take a stand that could cost her everything.</a:t>
            </a:r>
            <a:endParaRPr sz="1600"/>
          </a:p>
        </p:txBody>
      </p:sp>
      <p:pic>
        <p:nvPicPr>
          <p:cNvPr id="439" name="Google Shape;439;p70"/>
          <p:cNvPicPr preferRelativeResize="0"/>
          <p:nvPr/>
        </p:nvPicPr>
        <p:blipFill rotWithShape="1">
          <a:blip r:embed="rId3">
            <a:alphaModFix/>
          </a:blip>
          <a:srcRect b="0" l="0" r="0" t="0"/>
          <a:stretch/>
        </p:blipFill>
        <p:spPr>
          <a:xfrm>
            <a:off x="58700" y="0"/>
            <a:ext cx="3162195" cy="5143500"/>
          </a:xfrm>
          <a:prstGeom prst="rect">
            <a:avLst/>
          </a:prstGeom>
          <a:noFill/>
          <a:ln>
            <a:noFill/>
          </a:ln>
        </p:spPr>
      </p:pic>
      <p:sp>
        <p:nvSpPr>
          <p:cNvPr id="440" name="Google Shape;440;p7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id="445" name="Google Shape;445;p71"/>
          <p:cNvPicPr preferRelativeResize="0"/>
          <p:nvPr/>
        </p:nvPicPr>
        <p:blipFill rotWithShape="1">
          <a:blip r:embed="rId3">
            <a:alphaModFix/>
          </a:blip>
          <a:srcRect b="0" l="0" r="0" t="0"/>
          <a:stretch/>
        </p:blipFill>
        <p:spPr>
          <a:xfrm>
            <a:off x="58700" y="0"/>
            <a:ext cx="3162195" cy="5143500"/>
          </a:xfrm>
          <a:prstGeom prst="rect">
            <a:avLst/>
          </a:prstGeom>
          <a:noFill/>
          <a:ln>
            <a:noFill/>
          </a:ln>
        </p:spPr>
      </p:pic>
      <p:sp>
        <p:nvSpPr>
          <p:cNvPr id="446" name="Google Shape;446;p71"/>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447" name="Google Shape;447;p7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72"/>
          <p:cNvSpPr txBox="1"/>
          <p:nvPr>
            <p:ph idx="1" type="body"/>
          </p:nvPr>
        </p:nvSpPr>
        <p:spPr>
          <a:xfrm>
            <a:off x="3842700" y="0"/>
            <a:ext cx="5191200" cy="465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1700"/>
              <a:t>There is something strange about Coraline’s new home. It’s not the mist, or the cat that always seems to be watching her, nor the signs of danger that Miss Spink and Miss Forcible, her new neighbours, read in the tea leaves. It’s the other house – the one behind the old door in the drawing room. Another mother and father with black-button eyes and papery skin are waiting for Coraline to join them there. And they want her to stay with them. For ever. She knows that if she ventures through that door, she may never come back.</a:t>
            </a:r>
            <a:endParaRPr sz="1700"/>
          </a:p>
        </p:txBody>
      </p:sp>
      <p:pic>
        <p:nvPicPr>
          <p:cNvPr id="453" name="Google Shape;453;p72"/>
          <p:cNvPicPr preferRelativeResize="0"/>
          <p:nvPr/>
        </p:nvPicPr>
        <p:blipFill rotWithShape="1">
          <a:blip r:embed="rId3">
            <a:alphaModFix/>
          </a:blip>
          <a:srcRect b="0" l="0" r="0" t="0"/>
          <a:stretch/>
        </p:blipFill>
        <p:spPr>
          <a:xfrm>
            <a:off x="398937" y="0"/>
            <a:ext cx="3360288" cy="5143500"/>
          </a:xfrm>
          <a:prstGeom prst="rect">
            <a:avLst/>
          </a:prstGeom>
          <a:noFill/>
          <a:ln>
            <a:noFill/>
          </a:ln>
        </p:spPr>
      </p:pic>
      <p:sp>
        <p:nvSpPr>
          <p:cNvPr id="454" name="Google Shape;454;p7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73"/>
          <p:cNvPicPr preferRelativeResize="0"/>
          <p:nvPr/>
        </p:nvPicPr>
        <p:blipFill rotWithShape="1">
          <a:blip r:embed="rId3">
            <a:alphaModFix/>
          </a:blip>
          <a:srcRect b="0" l="0" r="0" t="0"/>
          <a:stretch/>
        </p:blipFill>
        <p:spPr>
          <a:xfrm>
            <a:off x="398937" y="0"/>
            <a:ext cx="3360288" cy="5143500"/>
          </a:xfrm>
          <a:prstGeom prst="rect">
            <a:avLst/>
          </a:prstGeom>
          <a:noFill/>
          <a:ln>
            <a:noFill/>
          </a:ln>
        </p:spPr>
      </p:pic>
      <p:sp>
        <p:nvSpPr>
          <p:cNvPr id="460" name="Google Shape;460;p73"/>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461" name="Google Shape;461;p7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74"/>
          <p:cNvSpPr txBox="1"/>
          <p:nvPr>
            <p:ph idx="1" type="body"/>
          </p:nvPr>
        </p:nvSpPr>
        <p:spPr>
          <a:xfrm>
            <a:off x="3654675" y="193200"/>
            <a:ext cx="5416200" cy="458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600"/>
              </a:spcBef>
              <a:spcAft>
                <a:spcPts val="1600"/>
              </a:spcAft>
              <a:buSzPts val="1800"/>
              <a:buNone/>
            </a:pPr>
            <a:r>
              <a:rPr lang="en-GB" sz="1250"/>
              <a:t>At birth, Ella is inadvertently cursed by an imprudent young fairy named Lucinda, who bestows on her the "gift" of obedience. Anything anyone tells her to do, Ella must obey. Another girl might have been cowed by this affliction, but not feisty Ella: "Instead of making me docile, Lucinda's curse made a rebel of me. Or perhaps I was that way naturally." When her beloved mother dies, leaving her in the care of a mostly absent and avaricious father, and later, a loathsome stepmother and two treacherous stepsisters, Ella's life and well-being seem to be in grave peril. But her intelligence and saucy nature keep her in good stead as she sets out on a quest for freedom and self-discovery as she tries to track down Lucinda to undo the curse, fending off ogres, befriending elves, and falling in love with a prince along the way. Yes, there is a pumpkin coach, a glass slipper, and a happily ever after, but this is the most remarkable, delightful, and profound version of Cinderella you'll ever read.</a:t>
            </a:r>
            <a:endParaRPr sz="1250"/>
          </a:p>
        </p:txBody>
      </p:sp>
      <p:pic>
        <p:nvPicPr>
          <p:cNvPr id="467" name="Google Shape;467;p74"/>
          <p:cNvPicPr preferRelativeResize="0"/>
          <p:nvPr/>
        </p:nvPicPr>
        <p:blipFill rotWithShape="1">
          <a:blip r:embed="rId3">
            <a:alphaModFix/>
          </a:blip>
          <a:srcRect b="0" l="0" r="0" t="0"/>
          <a:stretch/>
        </p:blipFill>
        <p:spPr>
          <a:xfrm>
            <a:off x="50100" y="0"/>
            <a:ext cx="3452805" cy="5143500"/>
          </a:xfrm>
          <a:prstGeom prst="rect">
            <a:avLst/>
          </a:prstGeom>
          <a:noFill/>
          <a:ln>
            <a:noFill/>
          </a:ln>
        </p:spPr>
      </p:pic>
      <p:sp>
        <p:nvSpPr>
          <p:cNvPr id="468" name="Google Shape;468;p7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pic>
        <p:nvPicPr>
          <p:cNvPr id="473" name="Google Shape;473;p75"/>
          <p:cNvPicPr preferRelativeResize="0"/>
          <p:nvPr/>
        </p:nvPicPr>
        <p:blipFill rotWithShape="1">
          <a:blip r:embed="rId3">
            <a:alphaModFix/>
          </a:blip>
          <a:srcRect b="0" l="0" r="0" t="0"/>
          <a:stretch/>
        </p:blipFill>
        <p:spPr>
          <a:xfrm>
            <a:off x="50100" y="0"/>
            <a:ext cx="3452805" cy="5143500"/>
          </a:xfrm>
          <a:prstGeom prst="rect">
            <a:avLst/>
          </a:prstGeom>
          <a:noFill/>
          <a:ln>
            <a:noFill/>
          </a:ln>
        </p:spPr>
      </p:pic>
      <p:sp>
        <p:nvSpPr>
          <p:cNvPr id="474" name="Google Shape;474;p75"/>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475" name="Google Shape;475;p7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76"/>
          <p:cNvSpPr txBox="1"/>
          <p:nvPr>
            <p:ph idx="4294967295" type="body"/>
          </p:nvPr>
        </p:nvSpPr>
        <p:spPr>
          <a:xfrm>
            <a:off x="4572000" y="-49650"/>
            <a:ext cx="4487100" cy="484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050"/>
              <a:t>Could you survive on your own, in the wild, with everyone out to make sure you don't live to see the morning?</a:t>
            </a:r>
            <a:endParaRPr sz="1050"/>
          </a:p>
          <a:p>
            <a:pPr indent="0" lvl="0" marL="0" rtl="0" algn="l">
              <a:lnSpc>
                <a:spcPct val="115000"/>
              </a:lnSpc>
              <a:spcBef>
                <a:spcPts val="1600"/>
              </a:spcBef>
              <a:spcAft>
                <a:spcPts val="0"/>
              </a:spcAft>
              <a:buSzPts val="1800"/>
              <a:buNone/>
            </a:pPr>
            <a:r>
              <a:rPr lang="en-GB" sz="1050"/>
              <a:t>In the ruins of a place once known as North America lies the nation of Panem, a shining Capitol surrounded by twelve outlying districts. The Capitol is harsh and cruel and keeps the districts in line by forcing them all to send one boy and one girl between the ages of twelve and eighteen to participate in the annual Hunger Games, a fight to the death on live TV. Sixteen-year-old Katniss Everdeen, who lives alone with her mother and younger sister, regards it as a death sentence when she is forced to represent her district in the Games. But Katniss has been close to dead before - and survival, for her, is second nature. Without really meaning to, she becomes a contender. But if she is to win, she will have to start making choices that weigh survival against humanity and life against love.</a:t>
            </a:r>
            <a:endParaRPr sz="1050"/>
          </a:p>
          <a:p>
            <a:pPr indent="0" lvl="0" marL="0" rtl="0" algn="l">
              <a:lnSpc>
                <a:spcPct val="115000"/>
              </a:lnSpc>
              <a:spcBef>
                <a:spcPts val="1600"/>
              </a:spcBef>
              <a:spcAft>
                <a:spcPts val="1600"/>
              </a:spcAft>
              <a:buSzPts val="1800"/>
              <a:buNone/>
            </a:pPr>
            <a:r>
              <a:rPr lang="en-GB" sz="1050"/>
              <a:t>New York Times bestselling author Suzanne Collins delivers equal parts suspense and philosophy, adventure and romance, in this searing novel set in a future with unsettling parallels to our present.</a:t>
            </a:r>
            <a:endParaRPr sz="1050"/>
          </a:p>
        </p:txBody>
      </p:sp>
      <p:pic>
        <p:nvPicPr>
          <p:cNvPr id="481" name="Google Shape;481;p76"/>
          <p:cNvPicPr preferRelativeResize="0"/>
          <p:nvPr/>
        </p:nvPicPr>
        <p:blipFill rotWithShape="1">
          <a:blip r:embed="rId3">
            <a:alphaModFix/>
          </a:blip>
          <a:srcRect b="0" l="0" r="0" t="0"/>
          <a:stretch/>
        </p:blipFill>
        <p:spPr>
          <a:xfrm>
            <a:off x="84200" y="1466850"/>
            <a:ext cx="4419600" cy="2209800"/>
          </a:xfrm>
          <a:prstGeom prst="rect">
            <a:avLst/>
          </a:prstGeom>
          <a:noFill/>
          <a:ln>
            <a:noFill/>
          </a:ln>
        </p:spPr>
      </p:pic>
      <p:sp>
        <p:nvSpPr>
          <p:cNvPr id="482" name="Google Shape;482;p7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77"/>
          <p:cNvPicPr preferRelativeResize="0"/>
          <p:nvPr/>
        </p:nvPicPr>
        <p:blipFill rotWithShape="1">
          <a:blip r:embed="rId3">
            <a:alphaModFix/>
          </a:blip>
          <a:srcRect b="0" l="0" r="0" t="0"/>
          <a:stretch/>
        </p:blipFill>
        <p:spPr>
          <a:xfrm>
            <a:off x="84200" y="1466850"/>
            <a:ext cx="4419600" cy="2209800"/>
          </a:xfrm>
          <a:prstGeom prst="rect">
            <a:avLst/>
          </a:prstGeom>
          <a:noFill/>
          <a:ln>
            <a:noFill/>
          </a:ln>
        </p:spPr>
      </p:pic>
      <p:sp>
        <p:nvSpPr>
          <p:cNvPr id="488" name="Google Shape;488;p77"/>
          <p:cNvSpPr txBox="1"/>
          <p:nvPr>
            <p:ph idx="4294967295" type="body"/>
          </p:nvPr>
        </p:nvSpPr>
        <p:spPr>
          <a:xfrm>
            <a:off x="48761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489" name="Google Shape;489;p7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78"/>
          <p:cNvSpPr txBox="1"/>
          <p:nvPr>
            <p:ph idx="1" type="body"/>
          </p:nvPr>
        </p:nvSpPr>
        <p:spPr>
          <a:xfrm>
            <a:off x="4572000" y="145050"/>
            <a:ext cx="4487100" cy="4502100"/>
          </a:xfrm>
          <a:prstGeom prst="rect">
            <a:avLst/>
          </a:prstGeom>
          <a:noFill/>
          <a:ln>
            <a:noFill/>
          </a:ln>
        </p:spPr>
        <p:txBody>
          <a:bodyPr anchorCtr="0" anchor="t" bIns="91425" lIns="91425" spcFirstLastPara="1" rIns="91425" wrap="square" tIns="91425">
            <a:spAutoFit/>
          </a:bodyPr>
          <a:lstStyle/>
          <a:p>
            <a:pPr indent="0" lvl="0" marL="0" rtl="0" algn="l">
              <a:spcBef>
                <a:spcPts val="1600"/>
              </a:spcBef>
              <a:spcAft>
                <a:spcPts val="0"/>
              </a:spcAft>
              <a:buNone/>
            </a:pPr>
            <a:r>
              <a:rPr lang="en-GB" sz="1300"/>
              <a:t>"Turning the envelope over, his hand trembling, Harry saw a purple wax seal bearing a coat of arms; a lion, an eagle, a badger and a snake surrounding a large letter 'H'."</a:t>
            </a:r>
            <a:endParaRPr sz="1300"/>
          </a:p>
          <a:p>
            <a:pPr indent="0" lvl="0" marL="0" rtl="0" algn="l">
              <a:spcBef>
                <a:spcPts val="1600"/>
              </a:spcBef>
              <a:spcAft>
                <a:spcPts val="1600"/>
              </a:spcAft>
              <a:buNone/>
            </a:pPr>
            <a:r>
              <a:rPr lang="en-GB" sz="1300"/>
              <a:t>Harry Potter has never even heard of Hogwarts when the letters start dropping on the doormat at number four, Privet Drive. Addressed in green ink on yellowish parchment with a purple seal, they are swiftly confiscated by his grisly aunt and uncle. Then, on Harry's eleventh birthday, a great beetle-eyed giant of a man called Rubeus Hagrid bursts in with some astonishing news: Harry Potter is a wizard, and he has a place at Hogwarts School of Witchcraft and Wizardry. An incredible adventure is about to begin!</a:t>
            </a:r>
            <a:endParaRPr sz="1500"/>
          </a:p>
        </p:txBody>
      </p:sp>
      <p:pic>
        <p:nvPicPr>
          <p:cNvPr id="495" name="Google Shape;495;p78"/>
          <p:cNvPicPr preferRelativeResize="0"/>
          <p:nvPr/>
        </p:nvPicPr>
        <p:blipFill rotWithShape="1">
          <a:blip r:embed="rId3">
            <a:alphaModFix/>
          </a:blip>
          <a:srcRect b="0" l="0" r="0" t="0"/>
          <a:stretch/>
        </p:blipFill>
        <p:spPr>
          <a:xfrm>
            <a:off x="89325" y="982325"/>
            <a:ext cx="4406900" cy="3143575"/>
          </a:xfrm>
          <a:prstGeom prst="rect">
            <a:avLst/>
          </a:prstGeom>
          <a:noFill/>
          <a:ln>
            <a:noFill/>
          </a:ln>
        </p:spPr>
      </p:pic>
      <p:sp>
        <p:nvSpPr>
          <p:cNvPr id="496" name="Google Shape;496;p7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79"/>
          <p:cNvPicPr preferRelativeResize="0"/>
          <p:nvPr/>
        </p:nvPicPr>
        <p:blipFill rotWithShape="1">
          <a:blip r:embed="rId3">
            <a:alphaModFix/>
          </a:blip>
          <a:srcRect b="0" l="0" r="0" t="0"/>
          <a:stretch/>
        </p:blipFill>
        <p:spPr>
          <a:xfrm>
            <a:off x="89325" y="982325"/>
            <a:ext cx="4406900" cy="3143575"/>
          </a:xfrm>
          <a:prstGeom prst="rect">
            <a:avLst/>
          </a:prstGeom>
          <a:noFill/>
          <a:ln>
            <a:noFill/>
          </a:ln>
        </p:spPr>
      </p:pic>
      <p:sp>
        <p:nvSpPr>
          <p:cNvPr id="502" name="Google Shape;502;p79"/>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503" name="Google Shape;503;p7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80"/>
          <p:cNvSpPr txBox="1"/>
          <p:nvPr>
            <p:ph idx="1" type="body"/>
          </p:nvPr>
        </p:nvSpPr>
        <p:spPr>
          <a:xfrm>
            <a:off x="3919025" y="26850"/>
            <a:ext cx="5116200" cy="472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000"/>
              <a:t>As you stroll along the streets of London in the company of lawyer Utterson and his distant relative Enfield, the latter narrates a gruesome tale of assault he had witnessed some months ago. the tale describes a dreadful looking sinister man, Mr. Hyde, who ruthlessly tramples a young girl and disappears behind a door. a moment later he reemerges to pay off her relatives with a cheque drawn from the account of a reputable gentleman, later identified to be Utterson’s client and old friend, Dr. Jekyll.</a:t>
            </a:r>
            <a:endParaRPr sz="1000"/>
          </a:p>
          <a:p>
            <a:pPr indent="0" lvl="0" marL="0" rtl="0" algn="l">
              <a:lnSpc>
                <a:spcPct val="115000"/>
              </a:lnSpc>
              <a:spcBef>
                <a:spcPts val="1600"/>
              </a:spcBef>
              <a:spcAft>
                <a:spcPts val="0"/>
              </a:spcAft>
              <a:buSzPts val="1800"/>
              <a:buNone/>
            </a:pPr>
            <a:r>
              <a:rPr lang="en-GB" sz="1000"/>
              <a:t>Who is Mr. Hyde?</a:t>
            </a:r>
            <a:endParaRPr sz="1000"/>
          </a:p>
          <a:p>
            <a:pPr indent="0" lvl="0" marL="0" rtl="0" algn="l">
              <a:lnSpc>
                <a:spcPct val="115000"/>
              </a:lnSpc>
              <a:spcBef>
                <a:spcPts val="1600"/>
              </a:spcBef>
              <a:spcAft>
                <a:spcPts val="0"/>
              </a:spcAft>
              <a:buSzPts val="1800"/>
              <a:buNone/>
            </a:pPr>
            <a:r>
              <a:rPr lang="en-GB" sz="1000"/>
              <a:t>Who is Dr. Jekyll?</a:t>
            </a:r>
            <a:endParaRPr sz="1000"/>
          </a:p>
          <a:p>
            <a:pPr indent="0" lvl="0" marL="0" rtl="0" algn="l">
              <a:lnSpc>
                <a:spcPct val="115000"/>
              </a:lnSpc>
              <a:spcBef>
                <a:spcPts val="1600"/>
              </a:spcBef>
              <a:spcAft>
                <a:spcPts val="0"/>
              </a:spcAft>
              <a:buSzPts val="1800"/>
              <a:buNone/>
            </a:pPr>
            <a:r>
              <a:rPr lang="en-GB" sz="1000"/>
              <a:t>Is there a mysterious connection between the two?</a:t>
            </a:r>
            <a:endParaRPr sz="1000"/>
          </a:p>
          <a:p>
            <a:pPr indent="0" lvl="0" marL="0" rtl="0" algn="l">
              <a:lnSpc>
                <a:spcPct val="115000"/>
              </a:lnSpc>
              <a:spcBef>
                <a:spcPts val="1600"/>
              </a:spcBef>
              <a:spcAft>
                <a:spcPts val="0"/>
              </a:spcAft>
              <a:buSzPts val="1800"/>
              <a:buNone/>
            </a:pPr>
            <a:r>
              <a:rPr lang="en-GB" sz="1000"/>
              <a:t>Read Stevenson’s thrilling and titillating masterpiece, the Strange Case of Dr. Jekyll and Mr. Hyde, to knit up the jigsaw puzzle and unveil the suspense.</a:t>
            </a:r>
            <a:endParaRPr sz="1000"/>
          </a:p>
          <a:p>
            <a:pPr indent="0" lvl="0" marL="0" rtl="0" algn="l">
              <a:lnSpc>
                <a:spcPct val="115000"/>
              </a:lnSpc>
              <a:spcBef>
                <a:spcPts val="1600"/>
              </a:spcBef>
              <a:spcAft>
                <a:spcPts val="1600"/>
              </a:spcAft>
              <a:buSzPts val="1800"/>
              <a:buNone/>
            </a:pPr>
            <a:r>
              <a:rPr lang="en-GB" sz="1000"/>
              <a:t>A harrowing tale of good and evil, this classic novella describes the fundamental dichotomy of the 19th century—outward respectability and inward lust, a duality for which it has been noted as ‘one of the best guidebooks of the Victorian era’ and remains one of the most famous stories of English literature.</a:t>
            </a:r>
            <a:endParaRPr sz="1000"/>
          </a:p>
        </p:txBody>
      </p:sp>
      <p:pic>
        <p:nvPicPr>
          <p:cNvPr id="509" name="Google Shape;509;p80"/>
          <p:cNvPicPr preferRelativeResize="0"/>
          <p:nvPr/>
        </p:nvPicPr>
        <p:blipFill rotWithShape="1">
          <a:blip r:embed="rId3">
            <a:alphaModFix/>
          </a:blip>
          <a:srcRect b="0" l="0" r="0" t="0"/>
          <a:stretch/>
        </p:blipFill>
        <p:spPr>
          <a:xfrm>
            <a:off x="68200" y="28388"/>
            <a:ext cx="3752502" cy="5086724"/>
          </a:xfrm>
          <a:prstGeom prst="rect">
            <a:avLst/>
          </a:prstGeom>
          <a:noFill/>
          <a:ln>
            <a:noFill/>
          </a:ln>
        </p:spPr>
      </p:pic>
      <p:sp>
        <p:nvSpPr>
          <p:cNvPr id="510" name="Google Shape;510;p8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81"/>
          <p:cNvPicPr preferRelativeResize="0"/>
          <p:nvPr/>
        </p:nvPicPr>
        <p:blipFill rotWithShape="1">
          <a:blip r:embed="rId3">
            <a:alphaModFix/>
          </a:blip>
          <a:srcRect b="0" l="0" r="0" t="0"/>
          <a:stretch/>
        </p:blipFill>
        <p:spPr>
          <a:xfrm>
            <a:off x="68200" y="28388"/>
            <a:ext cx="3752502" cy="5086724"/>
          </a:xfrm>
          <a:prstGeom prst="rect">
            <a:avLst/>
          </a:prstGeom>
          <a:noFill/>
          <a:ln>
            <a:noFill/>
          </a:ln>
        </p:spPr>
      </p:pic>
      <p:sp>
        <p:nvSpPr>
          <p:cNvPr id="516" name="Google Shape;516;p81"/>
          <p:cNvSpPr txBox="1"/>
          <p:nvPr>
            <p:ph idx="1" type="body"/>
          </p:nvPr>
        </p:nvSpPr>
        <p:spPr>
          <a:xfrm>
            <a:off x="48761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517" name="Google Shape;517;p8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82"/>
          <p:cNvSpPr txBox="1"/>
          <p:nvPr>
            <p:ph idx="4294967295" type="body"/>
          </p:nvPr>
        </p:nvSpPr>
        <p:spPr>
          <a:xfrm>
            <a:off x="4572000" y="75900"/>
            <a:ext cx="4487100" cy="460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200"/>
              <a:t>One Ring to rule them all, One Ring to find them, One Ring to bring them all and in the darkness bind them.</a:t>
            </a:r>
            <a:endParaRPr sz="1200"/>
          </a:p>
          <a:p>
            <a:pPr indent="0" lvl="0" marL="0" rtl="0" algn="l">
              <a:lnSpc>
                <a:spcPct val="115000"/>
              </a:lnSpc>
              <a:spcBef>
                <a:spcPts val="1600"/>
              </a:spcBef>
              <a:spcAft>
                <a:spcPts val="0"/>
              </a:spcAft>
              <a:buSzPts val="1800"/>
              <a:buNone/>
            </a:pPr>
            <a:r>
              <a:rPr lang="en-GB" sz="1200"/>
              <a:t>In ancient times the Rings of Power were crafted by the Elven-smiths, and Sauron, The Dark Lord, forged the One Ring, filling it with his own power so that he could rule all others. But the One Ring was taken from him, and though he sought it throughout Middle-earth, it remained lost to him. After many ages it fell into the hands of Bilbo Baggins, as told in The Hobbit.</a:t>
            </a:r>
            <a:endParaRPr sz="1200"/>
          </a:p>
          <a:p>
            <a:pPr indent="0" lvl="0" marL="0" rtl="0" algn="l">
              <a:lnSpc>
                <a:spcPct val="115000"/>
              </a:lnSpc>
              <a:spcBef>
                <a:spcPts val="1600"/>
              </a:spcBef>
              <a:spcAft>
                <a:spcPts val="1600"/>
              </a:spcAft>
              <a:buSzPts val="1800"/>
              <a:buNone/>
            </a:pPr>
            <a:r>
              <a:rPr lang="en-GB" sz="1200"/>
              <a:t>In a sleepy village in the Shire, young Frodo Baggins finds himself faced with an immense task, as his elderly cousin Bilbo entrusts the Ring to his care. Frodo must leave his home and make a perilous journey across Middle-earth to the Cracks of Doom, there to destroy the Ring and foil the Dark Lord in his evil purpose.</a:t>
            </a:r>
            <a:endParaRPr sz="1200"/>
          </a:p>
        </p:txBody>
      </p:sp>
      <p:pic>
        <p:nvPicPr>
          <p:cNvPr id="523" name="Google Shape;523;p82"/>
          <p:cNvPicPr preferRelativeResize="0"/>
          <p:nvPr/>
        </p:nvPicPr>
        <p:blipFill rotWithShape="1">
          <a:blip r:embed="rId3">
            <a:alphaModFix/>
          </a:blip>
          <a:srcRect b="0" l="0" r="0" t="0"/>
          <a:stretch/>
        </p:blipFill>
        <p:spPr>
          <a:xfrm>
            <a:off x="0" y="1364588"/>
            <a:ext cx="4572000" cy="2414328"/>
          </a:xfrm>
          <a:prstGeom prst="rect">
            <a:avLst/>
          </a:prstGeom>
          <a:noFill/>
          <a:ln>
            <a:noFill/>
          </a:ln>
        </p:spPr>
      </p:pic>
      <p:sp>
        <p:nvSpPr>
          <p:cNvPr id="524" name="Google Shape;524;p8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83"/>
          <p:cNvPicPr preferRelativeResize="0"/>
          <p:nvPr/>
        </p:nvPicPr>
        <p:blipFill rotWithShape="1">
          <a:blip r:embed="rId3">
            <a:alphaModFix/>
          </a:blip>
          <a:srcRect b="0" l="0" r="0" t="0"/>
          <a:stretch/>
        </p:blipFill>
        <p:spPr>
          <a:xfrm>
            <a:off x="0" y="1364588"/>
            <a:ext cx="4572000" cy="2414328"/>
          </a:xfrm>
          <a:prstGeom prst="rect">
            <a:avLst/>
          </a:prstGeom>
          <a:noFill/>
          <a:ln>
            <a:noFill/>
          </a:ln>
        </p:spPr>
      </p:pic>
      <p:sp>
        <p:nvSpPr>
          <p:cNvPr id="530" name="Google Shape;530;p83"/>
          <p:cNvSpPr txBox="1"/>
          <p:nvPr>
            <p:ph idx="4294967295"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531" name="Google Shape;531;p8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84"/>
          <p:cNvSpPr txBox="1"/>
          <p:nvPr>
            <p:ph idx="1" type="body"/>
          </p:nvPr>
        </p:nvSpPr>
        <p:spPr>
          <a:xfrm>
            <a:off x="3264175" y="168300"/>
            <a:ext cx="5771100" cy="4806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2200"/>
              <a:t>Six unforgettable kids — with no families, no homes — are running for their lives. Max Ride and her best friends have the ability to fly. And that's just the beginning of their amazing powers. But they don't know where they come from, who's hunting them, why they are different from all other humans... and if they're meant to save mankind — or destroy it.</a:t>
            </a:r>
            <a:endParaRPr sz="2200"/>
          </a:p>
        </p:txBody>
      </p:sp>
      <p:pic>
        <p:nvPicPr>
          <p:cNvPr id="537" name="Google Shape;537;p84"/>
          <p:cNvPicPr preferRelativeResize="0"/>
          <p:nvPr/>
        </p:nvPicPr>
        <p:blipFill rotWithShape="1">
          <a:blip r:embed="rId3">
            <a:alphaModFix/>
          </a:blip>
          <a:srcRect b="0" l="0" r="0" t="0"/>
          <a:stretch/>
        </p:blipFill>
        <p:spPr>
          <a:xfrm>
            <a:off x="0" y="35275"/>
            <a:ext cx="3182025" cy="5072950"/>
          </a:xfrm>
          <a:prstGeom prst="rect">
            <a:avLst/>
          </a:prstGeom>
          <a:noFill/>
          <a:ln>
            <a:noFill/>
          </a:ln>
        </p:spPr>
      </p:pic>
      <p:sp>
        <p:nvSpPr>
          <p:cNvPr id="538" name="Google Shape;538;p8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pic>
        <p:nvPicPr>
          <p:cNvPr id="543" name="Google Shape;543;p85"/>
          <p:cNvPicPr preferRelativeResize="0"/>
          <p:nvPr/>
        </p:nvPicPr>
        <p:blipFill rotWithShape="1">
          <a:blip r:embed="rId3">
            <a:alphaModFix/>
          </a:blip>
          <a:srcRect b="0" l="0" r="0" t="0"/>
          <a:stretch/>
        </p:blipFill>
        <p:spPr>
          <a:xfrm>
            <a:off x="485700" y="35275"/>
            <a:ext cx="3182025" cy="5072950"/>
          </a:xfrm>
          <a:prstGeom prst="rect">
            <a:avLst/>
          </a:prstGeom>
          <a:noFill/>
          <a:ln>
            <a:noFill/>
          </a:ln>
        </p:spPr>
      </p:pic>
      <p:sp>
        <p:nvSpPr>
          <p:cNvPr id="544" name="Google Shape;544;p85"/>
          <p:cNvSpPr txBox="1"/>
          <p:nvPr>
            <p:ph idx="1" type="body"/>
          </p:nvPr>
        </p:nvSpPr>
        <p:spPr>
          <a:xfrm>
            <a:off x="44277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545" name="Google Shape;545;p8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86"/>
          <p:cNvSpPr txBox="1"/>
          <p:nvPr>
            <p:ph idx="1" type="body"/>
          </p:nvPr>
        </p:nvSpPr>
        <p:spPr>
          <a:xfrm>
            <a:off x="3687075" y="22350"/>
            <a:ext cx="5348100" cy="509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500"/>
              <a:t>If you ain’t scared, you ain’t human.</a:t>
            </a:r>
            <a:endParaRPr sz="1500"/>
          </a:p>
          <a:p>
            <a:pPr indent="0" lvl="0" marL="0" rtl="0" algn="l">
              <a:lnSpc>
                <a:spcPct val="115000"/>
              </a:lnSpc>
              <a:spcBef>
                <a:spcPts val="1600"/>
              </a:spcBef>
              <a:spcAft>
                <a:spcPts val="0"/>
              </a:spcAft>
              <a:buSzPts val="1800"/>
              <a:buNone/>
            </a:pPr>
            <a:r>
              <a:rPr lang="en-GB" sz="1500"/>
              <a:t>When Thomas wakes up in the lift, the only thing he can remember is his name. He’s surrounded by strangers—boys whose memories are also gone.</a:t>
            </a:r>
            <a:endParaRPr sz="1500"/>
          </a:p>
          <a:p>
            <a:pPr indent="0" lvl="0" marL="0" rtl="0" algn="l">
              <a:lnSpc>
                <a:spcPct val="115000"/>
              </a:lnSpc>
              <a:spcBef>
                <a:spcPts val="1600"/>
              </a:spcBef>
              <a:spcAft>
                <a:spcPts val="0"/>
              </a:spcAft>
              <a:buSzPts val="1800"/>
              <a:buNone/>
            </a:pPr>
            <a:r>
              <a:rPr lang="en-GB" sz="1500"/>
              <a:t>Nice to meet ya, shank. Welcome to the Glade.</a:t>
            </a:r>
            <a:endParaRPr sz="1500"/>
          </a:p>
          <a:p>
            <a:pPr indent="0" lvl="0" marL="0" rtl="0" algn="l">
              <a:lnSpc>
                <a:spcPct val="115000"/>
              </a:lnSpc>
              <a:spcBef>
                <a:spcPts val="1600"/>
              </a:spcBef>
              <a:spcAft>
                <a:spcPts val="0"/>
              </a:spcAft>
              <a:buSzPts val="1800"/>
              <a:buNone/>
            </a:pPr>
            <a:r>
              <a:rPr lang="en-GB" sz="1500"/>
              <a:t>Outside the towering stone walls that surround the Glade is a limitless, ever-changing maze. It’s the only way out — and no one’s ever made it through alive.</a:t>
            </a:r>
            <a:endParaRPr sz="1500"/>
          </a:p>
          <a:p>
            <a:pPr indent="0" lvl="0" marL="0" rtl="0" algn="l">
              <a:lnSpc>
                <a:spcPct val="115000"/>
              </a:lnSpc>
              <a:spcBef>
                <a:spcPts val="1600"/>
              </a:spcBef>
              <a:spcAft>
                <a:spcPts val="0"/>
              </a:spcAft>
              <a:buSzPts val="1800"/>
              <a:buNone/>
            </a:pPr>
            <a:r>
              <a:rPr lang="en-GB" sz="1500"/>
              <a:t>Everything is going to change.</a:t>
            </a:r>
            <a:endParaRPr sz="1500"/>
          </a:p>
          <a:p>
            <a:pPr indent="0" lvl="0" marL="0" rtl="0" algn="l">
              <a:lnSpc>
                <a:spcPct val="115000"/>
              </a:lnSpc>
              <a:spcBef>
                <a:spcPts val="1600"/>
              </a:spcBef>
              <a:spcAft>
                <a:spcPts val="0"/>
              </a:spcAft>
              <a:buSzPts val="1800"/>
              <a:buNone/>
            </a:pPr>
            <a:r>
              <a:rPr lang="en-GB" sz="1500"/>
              <a:t>Then a girl arrives. The first girl ever. And the message she delivers is terrifying.</a:t>
            </a:r>
            <a:endParaRPr sz="1500"/>
          </a:p>
          <a:p>
            <a:pPr indent="0" lvl="0" marL="0" rtl="0" algn="l">
              <a:lnSpc>
                <a:spcPct val="115000"/>
              </a:lnSpc>
              <a:spcBef>
                <a:spcPts val="1600"/>
              </a:spcBef>
              <a:spcAft>
                <a:spcPts val="1600"/>
              </a:spcAft>
              <a:buSzPts val="1800"/>
              <a:buNone/>
            </a:pPr>
            <a:r>
              <a:rPr lang="en-GB" sz="1500"/>
              <a:t>Remember. Survive. Run.</a:t>
            </a:r>
            <a:endParaRPr sz="1500"/>
          </a:p>
        </p:txBody>
      </p:sp>
      <p:pic>
        <p:nvPicPr>
          <p:cNvPr id="551" name="Google Shape;551;p86"/>
          <p:cNvPicPr preferRelativeResize="0"/>
          <p:nvPr/>
        </p:nvPicPr>
        <p:blipFill rotWithShape="1">
          <a:blip r:embed="rId3">
            <a:alphaModFix/>
          </a:blip>
          <a:srcRect b="0" l="0" r="0" t="0"/>
          <a:stretch/>
        </p:blipFill>
        <p:spPr>
          <a:xfrm>
            <a:off x="0" y="0"/>
            <a:ext cx="3558380" cy="5143500"/>
          </a:xfrm>
          <a:prstGeom prst="rect">
            <a:avLst/>
          </a:prstGeom>
          <a:noFill/>
          <a:ln>
            <a:noFill/>
          </a:ln>
        </p:spPr>
      </p:pic>
      <p:sp>
        <p:nvSpPr>
          <p:cNvPr id="552" name="Google Shape;552;p8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pic>
        <p:nvPicPr>
          <p:cNvPr id="557" name="Google Shape;557;p87"/>
          <p:cNvPicPr preferRelativeResize="0"/>
          <p:nvPr/>
        </p:nvPicPr>
        <p:blipFill rotWithShape="1">
          <a:blip r:embed="rId3">
            <a:alphaModFix/>
          </a:blip>
          <a:srcRect b="0" l="0" r="0" t="0"/>
          <a:stretch/>
        </p:blipFill>
        <p:spPr>
          <a:xfrm>
            <a:off x="0" y="0"/>
            <a:ext cx="3558380" cy="5143500"/>
          </a:xfrm>
          <a:prstGeom prst="rect">
            <a:avLst/>
          </a:prstGeom>
          <a:noFill/>
          <a:ln>
            <a:noFill/>
          </a:ln>
        </p:spPr>
      </p:pic>
      <p:sp>
        <p:nvSpPr>
          <p:cNvPr id="558" name="Google Shape;558;p87"/>
          <p:cNvSpPr txBox="1"/>
          <p:nvPr>
            <p:ph idx="1" type="body"/>
          </p:nvPr>
        </p:nvSpPr>
        <p:spPr>
          <a:xfrm>
            <a:off x="4676825"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559" name="Google Shape;559;p8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88"/>
          <p:cNvSpPr txBox="1"/>
          <p:nvPr>
            <p:ph idx="1" type="body"/>
          </p:nvPr>
        </p:nvSpPr>
        <p:spPr>
          <a:xfrm>
            <a:off x="4572000" y="224850"/>
            <a:ext cx="4487100" cy="46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50"/>
              <a:t>Narnia… the land beyond the wardrobe door, a secret place frozen in eternal winter, a magical country waiting to be set free.</a:t>
            </a:r>
            <a:endParaRPr sz="1350"/>
          </a:p>
          <a:p>
            <a:pPr indent="0" lvl="0" marL="0" rtl="0" algn="l">
              <a:spcBef>
                <a:spcPts val="0"/>
              </a:spcBef>
              <a:spcAft>
                <a:spcPts val="0"/>
              </a:spcAft>
              <a:buNone/>
            </a:pPr>
            <a:r>
              <a:t/>
            </a:r>
            <a:endParaRPr sz="1350"/>
          </a:p>
          <a:p>
            <a:pPr indent="0" lvl="0" marL="0" rtl="0" algn="l">
              <a:spcBef>
                <a:spcPts val="0"/>
              </a:spcBef>
              <a:spcAft>
                <a:spcPts val="0"/>
              </a:spcAft>
              <a:buNone/>
            </a:pPr>
            <a:r>
              <a:rPr lang="en-GB" sz="1350"/>
              <a:t>Lucy is the first to find the secret of the wardrobe in the professor's mysterious old house. At first her brothers and sister don't believe her when she tells of her visit to the land of Narnia. But soon Edmund, then Peter and Susan step through the wardrobe themselves. In Narnia they find a country buried under the evil enchantment of the White Witch. When they meet the Lion Aslan, they realize they've been called to a great adventure and bravely join the battle to free Narnia from the Witch's sinister spell.</a:t>
            </a:r>
            <a:endParaRPr sz="1350"/>
          </a:p>
        </p:txBody>
      </p:sp>
      <p:pic>
        <p:nvPicPr>
          <p:cNvPr id="565" name="Google Shape;565;p88"/>
          <p:cNvPicPr preferRelativeResize="0"/>
          <p:nvPr/>
        </p:nvPicPr>
        <p:blipFill rotWithShape="1">
          <a:blip r:embed="rId3">
            <a:alphaModFix/>
          </a:blip>
          <a:srcRect b="0" l="0" r="0" t="0"/>
          <a:stretch/>
        </p:blipFill>
        <p:spPr>
          <a:xfrm>
            <a:off x="0" y="578732"/>
            <a:ext cx="4487100" cy="3986043"/>
          </a:xfrm>
          <a:prstGeom prst="rect">
            <a:avLst/>
          </a:prstGeom>
          <a:noFill/>
          <a:ln>
            <a:noFill/>
          </a:ln>
        </p:spPr>
      </p:pic>
      <p:sp>
        <p:nvSpPr>
          <p:cNvPr id="566" name="Google Shape;566;p8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89"/>
          <p:cNvPicPr preferRelativeResize="0"/>
          <p:nvPr/>
        </p:nvPicPr>
        <p:blipFill rotWithShape="1">
          <a:blip r:embed="rId3">
            <a:alphaModFix/>
          </a:blip>
          <a:srcRect b="0" l="0" r="0" t="0"/>
          <a:stretch/>
        </p:blipFill>
        <p:spPr>
          <a:xfrm>
            <a:off x="364100" y="578732"/>
            <a:ext cx="4487100" cy="3986043"/>
          </a:xfrm>
          <a:prstGeom prst="rect">
            <a:avLst/>
          </a:prstGeom>
          <a:noFill/>
          <a:ln>
            <a:noFill/>
          </a:ln>
        </p:spPr>
      </p:pic>
      <p:sp>
        <p:nvSpPr>
          <p:cNvPr id="572" name="Google Shape;572;p89"/>
          <p:cNvSpPr txBox="1"/>
          <p:nvPr>
            <p:ph idx="1" type="body"/>
          </p:nvPr>
        </p:nvSpPr>
        <p:spPr>
          <a:xfrm>
            <a:off x="4851200"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573" name="Google Shape;573;p8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90"/>
          <p:cNvSpPr txBox="1"/>
          <p:nvPr>
            <p:ph idx="1" type="body"/>
          </p:nvPr>
        </p:nvSpPr>
        <p:spPr>
          <a:xfrm>
            <a:off x="3656375" y="122250"/>
            <a:ext cx="5402700" cy="4819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650"/>
              <a:t>To everyone at Meridian High School, fourteen-year-old Michael Vey is nothing special, just the kid who has Tourette’s syndrome. But in truth, Michael is extremely special—he has electric powers. Michael thinks he is unique until he discovers that a cheerleader named Taylor has the same mysterious powers. With the help of Michael’s friend, Ostin, the three of them set out to discover how Michael and Taylor ended up with their abilities, and their investigation soon brings them to the attention of a powerful group who wants to control the electric teens—and through them, the world.</a:t>
            </a:r>
            <a:endParaRPr sz="1650"/>
          </a:p>
        </p:txBody>
      </p:sp>
      <p:pic>
        <p:nvPicPr>
          <p:cNvPr id="579" name="Google Shape;579;p90"/>
          <p:cNvPicPr preferRelativeResize="0"/>
          <p:nvPr/>
        </p:nvPicPr>
        <p:blipFill rotWithShape="1">
          <a:blip r:embed="rId3">
            <a:alphaModFix/>
          </a:blip>
          <a:srcRect b="0" l="0" r="0" t="0"/>
          <a:stretch/>
        </p:blipFill>
        <p:spPr>
          <a:xfrm>
            <a:off x="50800" y="0"/>
            <a:ext cx="3429000" cy="5143500"/>
          </a:xfrm>
          <a:prstGeom prst="rect">
            <a:avLst/>
          </a:prstGeom>
          <a:noFill/>
          <a:ln>
            <a:noFill/>
          </a:ln>
        </p:spPr>
      </p:pic>
      <p:sp>
        <p:nvSpPr>
          <p:cNvPr id="580" name="Google Shape;580;p9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91"/>
          <p:cNvPicPr preferRelativeResize="0"/>
          <p:nvPr/>
        </p:nvPicPr>
        <p:blipFill rotWithShape="1">
          <a:blip r:embed="rId3">
            <a:alphaModFix/>
          </a:blip>
          <a:srcRect b="0" l="0" r="0" t="0"/>
          <a:stretch/>
        </p:blipFill>
        <p:spPr>
          <a:xfrm>
            <a:off x="50800" y="0"/>
            <a:ext cx="3429000" cy="5143500"/>
          </a:xfrm>
          <a:prstGeom prst="rect">
            <a:avLst/>
          </a:prstGeom>
          <a:noFill/>
          <a:ln>
            <a:noFill/>
          </a:ln>
        </p:spPr>
      </p:pic>
      <p:sp>
        <p:nvSpPr>
          <p:cNvPr id="586" name="Google Shape;586;p91"/>
          <p:cNvSpPr txBox="1"/>
          <p:nvPr>
            <p:ph idx="1" type="body"/>
          </p:nvPr>
        </p:nvSpPr>
        <p:spPr>
          <a:xfrm>
            <a:off x="4676825"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587" name="Google Shape;587;p9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92"/>
          <p:cNvSpPr txBox="1"/>
          <p:nvPr>
            <p:ph idx="1" type="body"/>
          </p:nvPr>
        </p:nvSpPr>
        <p:spPr>
          <a:xfrm>
            <a:off x="3274375" y="168450"/>
            <a:ext cx="5784600" cy="480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600"/>
              <a:t>Just a few islands in a planetwide ocean, Thalassa was a veritable paradise — home to one of the small colonies founded centuries before by robot Mother Ships when the Sun had gone nova and mankind had fled Earth.</a:t>
            </a:r>
            <a:endParaRPr sz="1600"/>
          </a:p>
          <a:p>
            <a:pPr indent="0" lvl="0" marL="0" rtl="0" algn="l">
              <a:lnSpc>
                <a:spcPct val="115000"/>
              </a:lnSpc>
              <a:spcBef>
                <a:spcPts val="1600"/>
              </a:spcBef>
              <a:spcAft>
                <a:spcPts val="0"/>
              </a:spcAft>
              <a:buSzPts val="1800"/>
              <a:buNone/>
            </a:pPr>
            <a:r>
              <a:rPr lang="en-GB" sz="1600"/>
              <a:t>Mesmerized by the beauty of Thalassa and overwhelmed by its vast resources, the colonists lived an idyllic existence, unaware of the monumental evolutionary event slowly taking place beneath their seas...</a:t>
            </a:r>
            <a:endParaRPr sz="1600"/>
          </a:p>
          <a:p>
            <a:pPr indent="0" lvl="0" marL="0" rtl="0" algn="l">
              <a:lnSpc>
                <a:spcPct val="115000"/>
              </a:lnSpc>
              <a:spcBef>
                <a:spcPts val="1600"/>
              </a:spcBef>
              <a:spcAft>
                <a:spcPts val="1600"/>
              </a:spcAft>
              <a:buSzPts val="1800"/>
              <a:buNone/>
            </a:pPr>
            <a:r>
              <a:rPr lang="en-GB" sz="1600"/>
              <a:t>Then the Magellan arrived in orbit carrying one million refugees from the last, mad days on Earth. And suddenly uncertainty and change had come to the placid paradise that was Thalassa.</a:t>
            </a:r>
            <a:endParaRPr sz="1600"/>
          </a:p>
        </p:txBody>
      </p:sp>
      <p:pic>
        <p:nvPicPr>
          <p:cNvPr id="593" name="Google Shape;593;p92"/>
          <p:cNvPicPr preferRelativeResize="0"/>
          <p:nvPr/>
        </p:nvPicPr>
        <p:blipFill rotWithShape="1">
          <a:blip r:embed="rId3">
            <a:alphaModFix/>
          </a:blip>
          <a:srcRect b="0" l="0" r="0" t="0"/>
          <a:stretch/>
        </p:blipFill>
        <p:spPr>
          <a:xfrm>
            <a:off x="0" y="44575"/>
            <a:ext cx="3160250" cy="5054350"/>
          </a:xfrm>
          <a:prstGeom prst="rect">
            <a:avLst/>
          </a:prstGeom>
          <a:noFill/>
          <a:ln>
            <a:noFill/>
          </a:ln>
        </p:spPr>
      </p:pic>
      <p:sp>
        <p:nvSpPr>
          <p:cNvPr id="594" name="Google Shape;594;p92"/>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93"/>
          <p:cNvPicPr preferRelativeResize="0"/>
          <p:nvPr/>
        </p:nvPicPr>
        <p:blipFill rotWithShape="1">
          <a:blip r:embed="rId3">
            <a:alphaModFix/>
          </a:blip>
          <a:srcRect b="0" l="0" r="0" t="0"/>
          <a:stretch/>
        </p:blipFill>
        <p:spPr>
          <a:xfrm>
            <a:off x="585325" y="44575"/>
            <a:ext cx="3160250" cy="5054350"/>
          </a:xfrm>
          <a:prstGeom prst="rect">
            <a:avLst/>
          </a:prstGeom>
          <a:noFill/>
          <a:ln>
            <a:noFill/>
          </a:ln>
        </p:spPr>
      </p:pic>
      <p:sp>
        <p:nvSpPr>
          <p:cNvPr id="600" name="Google Shape;600;p93"/>
          <p:cNvSpPr txBox="1"/>
          <p:nvPr>
            <p:ph idx="4294967295"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601" name="Google Shape;601;p93"/>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94"/>
          <p:cNvSpPr txBox="1"/>
          <p:nvPr>
            <p:ph idx="1" type="body"/>
          </p:nvPr>
        </p:nvSpPr>
        <p:spPr>
          <a:xfrm>
            <a:off x="3397175" y="54575"/>
            <a:ext cx="5661900" cy="49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rPr lang="en-GB" sz="2000"/>
              <a:t>General Matsika's children steal out of the house on a forbidden adventure--and disappear. In Zimbabwe, in the year 2194, the children's parents call in Africa's most unusual detectives – the Ear, the Eye and the Arm – who have powers far beyond those of other human beings. The children must avoid the evils of the past, the technology of the future, and a motley assortment of criminals in order to return home safely.</a:t>
            </a:r>
            <a:endParaRPr sz="2000"/>
          </a:p>
        </p:txBody>
      </p:sp>
      <p:pic>
        <p:nvPicPr>
          <p:cNvPr id="607" name="Google Shape;607;p94"/>
          <p:cNvPicPr preferRelativeResize="0"/>
          <p:nvPr/>
        </p:nvPicPr>
        <p:blipFill rotWithShape="1">
          <a:blip r:embed="rId3">
            <a:alphaModFix/>
          </a:blip>
          <a:srcRect b="0" l="0" r="0" t="0"/>
          <a:stretch/>
        </p:blipFill>
        <p:spPr>
          <a:xfrm>
            <a:off x="56775" y="54575"/>
            <a:ext cx="3185350" cy="5012725"/>
          </a:xfrm>
          <a:prstGeom prst="rect">
            <a:avLst/>
          </a:prstGeom>
          <a:noFill/>
          <a:ln>
            <a:noFill/>
          </a:ln>
        </p:spPr>
      </p:pic>
      <p:sp>
        <p:nvSpPr>
          <p:cNvPr id="608" name="Google Shape;608;p9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95"/>
          <p:cNvPicPr preferRelativeResize="0"/>
          <p:nvPr/>
        </p:nvPicPr>
        <p:blipFill rotWithShape="1">
          <a:blip r:embed="rId3">
            <a:alphaModFix/>
          </a:blip>
          <a:srcRect b="0" l="0" r="0" t="0"/>
          <a:stretch/>
        </p:blipFill>
        <p:spPr>
          <a:xfrm>
            <a:off x="56775" y="54575"/>
            <a:ext cx="3185350" cy="5012725"/>
          </a:xfrm>
          <a:prstGeom prst="rect">
            <a:avLst/>
          </a:prstGeom>
          <a:noFill/>
          <a:ln>
            <a:noFill/>
          </a:ln>
        </p:spPr>
      </p:pic>
      <p:sp>
        <p:nvSpPr>
          <p:cNvPr id="614" name="Google Shape;614;p95"/>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615" name="Google Shape;615;p9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96"/>
          <p:cNvSpPr txBox="1"/>
          <p:nvPr>
            <p:ph idx="1" type="body"/>
          </p:nvPr>
        </p:nvSpPr>
        <p:spPr>
          <a:xfrm>
            <a:off x="3274375" y="-26400"/>
            <a:ext cx="5784600" cy="519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2200"/>
              <a:t>Ged was the greatest sorcerer in all Earthsea,  but once he was called Sparrowhawk, a reckless  youth, hungry for power and knowledge, who tampered  with long-held secrets and loosed a terrible shadow  upon the world. This is the tale of his testing,  how he mastered the mighty words of power, tamed an  ancient dragon, and crossed death's threshold to  restore the balance.</a:t>
            </a:r>
            <a:endParaRPr sz="2200"/>
          </a:p>
        </p:txBody>
      </p:sp>
      <p:pic>
        <p:nvPicPr>
          <p:cNvPr id="621" name="Google Shape;621;p96"/>
          <p:cNvPicPr preferRelativeResize="0"/>
          <p:nvPr/>
        </p:nvPicPr>
        <p:blipFill rotWithShape="1">
          <a:blip r:embed="rId3">
            <a:alphaModFix/>
          </a:blip>
          <a:srcRect b="0" l="0" r="0" t="0"/>
          <a:stretch/>
        </p:blipFill>
        <p:spPr>
          <a:xfrm>
            <a:off x="80625" y="34575"/>
            <a:ext cx="3070875" cy="5040700"/>
          </a:xfrm>
          <a:prstGeom prst="rect">
            <a:avLst/>
          </a:prstGeom>
          <a:noFill/>
          <a:ln>
            <a:noFill/>
          </a:ln>
        </p:spPr>
      </p:pic>
      <p:sp>
        <p:nvSpPr>
          <p:cNvPr id="622" name="Google Shape;622;p9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pic>
        <p:nvPicPr>
          <p:cNvPr id="627" name="Google Shape;627;p97"/>
          <p:cNvPicPr preferRelativeResize="0"/>
          <p:nvPr/>
        </p:nvPicPr>
        <p:blipFill rotWithShape="1">
          <a:blip r:embed="rId3">
            <a:alphaModFix/>
          </a:blip>
          <a:srcRect b="0" l="0" r="0" t="0"/>
          <a:stretch/>
        </p:blipFill>
        <p:spPr>
          <a:xfrm>
            <a:off x="80625" y="34575"/>
            <a:ext cx="3070875" cy="5040700"/>
          </a:xfrm>
          <a:prstGeom prst="rect">
            <a:avLst/>
          </a:prstGeom>
          <a:noFill/>
          <a:ln>
            <a:noFill/>
          </a:ln>
        </p:spPr>
      </p:pic>
      <p:sp>
        <p:nvSpPr>
          <p:cNvPr id="628" name="Google Shape;628;p97"/>
          <p:cNvSpPr txBox="1"/>
          <p:nvPr>
            <p:ph idx="1" type="body"/>
          </p:nvPr>
        </p:nvSpPr>
        <p:spPr>
          <a:xfrm>
            <a:off x="4627025" y="2202300"/>
            <a:ext cx="36300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Fantasy</a:t>
            </a:r>
            <a:endParaRPr sz="3600"/>
          </a:p>
        </p:txBody>
      </p:sp>
      <p:sp>
        <p:nvSpPr>
          <p:cNvPr id="629" name="Google Shape;629;p9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98"/>
          <p:cNvSpPr txBox="1"/>
          <p:nvPr>
            <p:ph idx="1" type="body"/>
          </p:nvPr>
        </p:nvSpPr>
        <p:spPr>
          <a:xfrm>
            <a:off x="3219800" y="-70500"/>
            <a:ext cx="5853000" cy="4860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SzPts val="1800"/>
              <a:buNone/>
            </a:pPr>
            <a:r>
              <a:rPr lang="en-GB" sz="1400"/>
              <a:t>Even long before man had learned to fly, H.G. Wells wrote this story of the Martian attack on England. These unearthly creatures arrive in huge cylinders, from which they escape as soon as the metal is cool. The first falls near Woking and is regarded as a curiosity rather than a danger until the Martians climb out of it and kill many of the gaping crowd with a Heat-Ray. These unearthly creatures have heads four feet in diameter and colossal round bodies, and by manipulating two terrifying machines – the Handling Machine and the Fighting Machine – they are as versatile as humans and at the same time insuperable. They cause boundless destruction. The inhabitants of the Earth are powerless against them, and it looks as if the end of the World has come. But there is one factor which the Martians, in spite of their superior intelligence, have not reckoned on. It is this which brings about a miraculous conclusion to this famous work of the imagination.</a:t>
            </a:r>
            <a:endParaRPr sz="1400"/>
          </a:p>
        </p:txBody>
      </p:sp>
      <p:pic>
        <p:nvPicPr>
          <p:cNvPr id="635" name="Google Shape;635;p98"/>
          <p:cNvPicPr preferRelativeResize="0"/>
          <p:nvPr/>
        </p:nvPicPr>
        <p:blipFill rotWithShape="1">
          <a:blip r:embed="rId3">
            <a:alphaModFix/>
          </a:blip>
          <a:srcRect b="0" l="0" r="0" t="0"/>
          <a:stretch/>
        </p:blipFill>
        <p:spPr>
          <a:xfrm>
            <a:off x="62650" y="0"/>
            <a:ext cx="3028843" cy="5143501"/>
          </a:xfrm>
          <a:prstGeom prst="rect">
            <a:avLst/>
          </a:prstGeom>
          <a:noFill/>
          <a:ln>
            <a:noFill/>
          </a:ln>
        </p:spPr>
      </p:pic>
      <p:sp>
        <p:nvSpPr>
          <p:cNvPr id="636" name="Google Shape;636;p9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pic>
        <p:nvPicPr>
          <p:cNvPr id="641" name="Google Shape;641;p99"/>
          <p:cNvPicPr preferRelativeResize="0"/>
          <p:nvPr/>
        </p:nvPicPr>
        <p:blipFill rotWithShape="1">
          <a:blip r:embed="rId3">
            <a:alphaModFix/>
          </a:blip>
          <a:srcRect b="0" l="0" r="0" t="0"/>
          <a:stretch/>
        </p:blipFill>
        <p:spPr>
          <a:xfrm>
            <a:off x="62650" y="0"/>
            <a:ext cx="3028843" cy="5143501"/>
          </a:xfrm>
          <a:prstGeom prst="rect">
            <a:avLst/>
          </a:prstGeom>
          <a:noFill/>
          <a:ln>
            <a:noFill/>
          </a:ln>
        </p:spPr>
      </p:pic>
      <p:sp>
        <p:nvSpPr>
          <p:cNvPr id="642" name="Google Shape;642;p99"/>
          <p:cNvSpPr txBox="1"/>
          <p:nvPr>
            <p:ph idx="1" type="body"/>
          </p:nvPr>
        </p:nvSpPr>
        <p:spPr>
          <a:xfrm>
            <a:off x="457200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643" name="Google Shape;643;p9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100"/>
          <p:cNvSpPr txBox="1"/>
          <p:nvPr>
            <p:ph idx="1" type="body"/>
          </p:nvPr>
        </p:nvSpPr>
        <p:spPr>
          <a:xfrm>
            <a:off x="3124300" y="-85200"/>
            <a:ext cx="5934900" cy="516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800"/>
              <a:buNone/>
            </a:pPr>
            <a:r>
              <a:rPr lang="en-GB" sz="1600"/>
              <a:t>“I’ve had a most amazing time....”</a:t>
            </a:r>
            <a:endParaRPr sz="1600"/>
          </a:p>
          <a:p>
            <a:pPr indent="0" lvl="0" marL="0" rtl="0" algn="l">
              <a:lnSpc>
                <a:spcPct val="115000"/>
              </a:lnSpc>
              <a:spcBef>
                <a:spcPts val="1600"/>
              </a:spcBef>
              <a:spcAft>
                <a:spcPts val="0"/>
              </a:spcAft>
              <a:buSzPts val="1800"/>
              <a:buNone/>
            </a:pPr>
            <a:r>
              <a:rPr lang="en-GB" sz="1600"/>
              <a:t>So begins the Time Traveller’s astonishing firsthand account of his journey 800,000 years beyond his own era—and the story that launched H.G. Wells’s successful career and earned him his reputation as the father of science fiction. With a speculative leap that still fires the imagination, Wells sends his brave explorer to face a future burdened with our greatest hopes...and our darkest fears. A pull of the Time Machine’s lever propels him to the age of a slowly dying Earth.  There he discovers two bizarre races—the ethereal Eloi and the subterranean Morlocks—who not only symbolize the duality of human nature, but offer a terrifying portrait of the men of tomorrow as well.  </a:t>
            </a:r>
            <a:endParaRPr sz="1600"/>
          </a:p>
        </p:txBody>
      </p:sp>
      <p:pic>
        <p:nvPicPr>
          <p:cNvPr id="649" name="Google Shape;649;p100"/>
          <p:cNvPicPr preferRelativeResize="0"/>
          <p:nvPr/>
        </p:nvPicPr>
        <p:blipFill rotWithShape="1">
          <a:blip r:embed="rId3">
            <a:alphaModFix/>
          </a:blip>
          <a:srcRect b="0" l="0" r="0" t="0"/>
          <a:stretch/>
        </p:blipFill>
        <p:spPr>
          <a:xfrm>
            <a:off x="64785" y="0"/>
            <a:ext cx="2956990" cy="5143500"/>
          </a:xfrm>
          <a:prstGeom prst="rect">
            <a:avLst/>
          </a:prstGeom>
          <a:noFill/>
          <a:ln>
            <a:noFill/>
          </a:ln>
        </p:spPr>
      </p:pic>
      <p:sp>
        <p:nvSpPr>
          <p:cNvPr id="650" name="Google Shape;650;p10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pic>
        <p:nvPicPr>
          <p:cNvPr id="655" name="Google Shape;655;p101"/>
          <p:cNvPicPr preferRelativeResize="0"/>
          <p:nvPr/>
        </p:nvPicPr>
        <p:blipFill rotWithShape="1">
          <a:blip r:embed="rId3">
            <a:alphaModFix/>
          </a:blip>
          <a:srcRect b="0" l="0" r="0" t="0"/>
          <a:stretch/>
        </p:blipFill>
        <p:spPr>
          <a:xfrm>
            <a:off x="64785" y="0"/>
            <a:ext cx="2956990" cy="5143500"/>
          </a:xfrm>
          <a:prstGeom prst="rect">
            <a:avLst/>
          </a:prstGeom>
          <a:noFill/>
          <a:ln>
            <a:noFill/>
          </a:ln>
        </p:spPr>
      </p:pic>
      <p:sp>
        <p:nvSpPr>
          <p:cNvPr id="656" name="Google Shape;656;p101"/>
          <p:cNvSpPr txBox="1"/>
          <p:nvPr>
            <p:ph idx="1" type="body"/>
          </p:nvPr>
        </p:nvSpPr>
        <p:spPr>
          <a:xfrm>
            <a:off x="4422550" y="1883700"/>
            <a:ext cx="36300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a:t>
            </a:r>
            <a:endParaRPr sz="3600"/>
          </a:p>
        </p:txBody>
      </p:sp>
      <p:sp>
        <p:nvSpPr>
          <p:cNvPr id="657" name="Google Shape;657;p10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102"/>
          <p:cNvSpPr txBox="1"/>
          <p:nvPr>
            <p:ph idx="4294967295" type="title"/>
          </p:nvPr>
        </p:nvSpPr>
        <p:spPr>
          <a:xfrm>
            <a:off x="311700" y="742450"/>
            <a:ext cx="1776600" cy="646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Definitions</a:t>
            </a:r>
            <a:r>
              <a:rPr lang="en-GB"/>
              <a:t> </a:t>
            </a:r>
            <a:endParaRPr/>
          </a:p>
        </p:txBody>
      </p:sp>
      <p:sp>
        <p:nvSpPr>
          <p:cNvPr id="663" name="Google Shape;663;p102"/>
          <p:cNvSpPr txBox="1"/>
          <p:nvPr>
            <p:ph idx="4294967295" type="body"/>
          </p:nvPr>
        </p:nvSpPr>
        <p:spPr>
          <a:xfrm>
            <a:off x="383300" y="1779100"/>
            <a:ext cx="8520600" cy="247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200"/>
              <a:t>S</a:t>
            </a:r>
            <a:r>
              <a:rPr b="1" lang="en-GB" sz="2200"/>
              <a:t>cience Fiction</a:t>
            </a:r>
            <a:r>
              <a:rPr lang="en-GB" sz="2200"/>
              <a:t> </a:t>
            </a:r>
            <a:endParaRPr sz="2200"/>
          </a:p>
          <a:p>
            <a:pPr indent="-368300" lvl="0" marL="457200" rtl="0" algn="l">
              <a:lnSpc>
                <a:spcPct val="115000"/>
              </a:lnSpc>
              <a:spcBef>
                <a:spcPts val="0"/>
              </a:spcBef>
              <a:spcAft>
                <a:spcPts val="0"/>
              </a:spcAft>
              <a:buSzPts val="2200"/>
              <a:buChar char="-"/>
            </a:pPr>
            <a:r>
              <a:rPr lang="en-GB" sz="2200"/>
              <a:t>fiction </a:t>
            </a:r>
            <a:endParaRPr sz="2200"/>
          </a:p>
          <a:p>
            <a:pPr indent="-368300" lvl="0" marL="457200" rtl="0" algn="l">
              <a:lnSpc>
                <a:spcPct val="115000"/>
              </a:lnSpc>
              <a:spcBef>
                <a:spcPts val="0"/>
              </a:spcBef>
              <a:spcAft>
                <a:spcPts val="0"/>
              </a:spcAft>
              <a:buSzPts val="2200"/>
              <a:buChar char="-"/>
            </a:pPr>
            <a:r>
              <a:rPr lang="en-GB" sz="2200"/>
              <a:t>mostly set in future </a:t>
            </a:r>
            <a:endParaRPr sz="2200"/>
          </a:p>
          <a:p>
            <a:pPr indent="-368300" lvl="0" marL="457200" rtl="0" algn="l">
              <a:lnSpc>
                <a:spcPct val="115000"/>
              </a:lnSpc>
              <a:spcBef>
                <a:spcPts val="0"/>
              </a:spcBef>
              <a:spcAft>
                <a:spcPts val="0"/>
              </a:spcAft>
              <a:buSzPts val="2200"/>
              <a:buChar char="-"/>
            </a:pPr>
            <a:r>
              <a:rPr lang="en-GB" sz="2200"/>
              <a:t>w</a:t>
            </a:r>
            <a:r>
              <a:rPr lang="en-GB" sz="2200"/>
              <a:t>ith imaginary scientific or technological developments</a:t>
            </a:r>
            <a:endParaRPr sz="2200"/>
          </a:p>
          <a:p>
            <a:pPr indent="-368300" lvl="0" marL="457200" rtl="0" algn="l">
              <a:lnSpc>
                <a:spcPct val="115000"/>
              </a:lnSpc>
              <a:spcBef>
                <a:spcPts val="0"/>
              </a:spcBef>
              <a:spcAft>
                <a:spcPts val="0"/>
              </a:spcAft>
              <a:buSzPts val="2200"/>
              <a:buChar char="-"/>
            </a:pPr>
            <a:r>
              <a:rPr lang="en-GB" sz="2200"/>
              <a:t>sometimes major social or environmental changes</a:t>
            </a:r>
            <a:endParaRPr sz="2200"/>
          </a:p>
        </p:txBody>
      </p:sp>
      <p:sp>
        <p:nvSpPr>
          <p:cNvPr id="664" name="Google Shape;664;p102"/>
          <p:cNvSpPr/>
          <p:nvPr/>
        </p:nvSpPr>
        <p:spPr>
          <a:xfrm>
            <a:off x="3283200" y="634875"/>
            <a:ext cx="1430700" cy="1372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space</a:t>
            </a:r>
            <a:endParaRPr sz="2000">
              <a:latin typeface="Source Code Pro"/>
              <a:ea typeface="Source Code Pro"/>
              <a:cs typeface="Source Code Pro"/>
              <a:sym typeface="Source Code Pro"/>
            </a:endParaRPr>
          </a:p>
        </p:txBody>
      </p:sp>
      <p:sp>
        <p:nvSpPr>
          <p:cNvPr id="665" name="Google Shape;665;p102"/>
          <p:cNvSpPr/>
          <p:nvPr/>
        </p:nvSpPr>
        <p:spPr>
          <a:xfrm>
            <a:off x="4935850" y="1106000"/>
            <a:ext cx="1578000" cy="1372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t</a:t>
            </a:r>
            <a:r>
              <a:rPr lang="en-GB" sz="2000">
                <a:latin typeface="Source Code Pro"/>
                <a:ea typeface="Source Code Pro"/>
                <a:cs typeface="Source Code Pro"/>
                <a:sym typeface="Source Code Pro"/>
              </a:rPr>
              <a:t>ime travel</a:t>
            </a:r>
            <a:endParaRPr sz="2000">
              <a:latin typeface="Source Code Pro"/>
              <a:ea typeface="Source Code Pro"/>
              <a:cs typeface="Source Code Pro"/>
              <a:sym typeface="Source Code Pro"/>
            </a:endParaRPr>
          </a:p>
        </p:txBody>
      </p:sp>
      <p:sp>
        <p:nvSpPr>
          <p:cNvPr id="666" name="Google Shape;666;p102"/>
          <p:cNvSpPr/>
          <p:nvPr/>
        </p:nvSpPr>
        <p:spPr>
          <a:xfrm>
            <a:off x="6735800" y="634875"/>
            <a:ext cx="1776600" cy="1843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life on other planets</a:t>
            </a:r>
            <a:endParaRPr sz="2000">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103"/>
          <p:cNvSpPr txBox="1"/>
          <p:nvPr>
            <p:ph idx="4294967295" type="title"/>
          </p:nvPr>
        </p:nvSpPr>
        <p:spPr>
          <a:xfrm>
            <a:off x="311700" y="742450"/>
            <a:ext cx="1776600" cy="646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Definitions </a:t>
            </a:r>
            <a:endParaRPr/>
          </a:p>
        </p:txBody>
      </p:sp>
      <p:sp>
        <p:nvSpPr>
          <p:cNvPr id="672" name="Google Shape;672;p103"/>
          <p:cNvSpPr txBox="1"/>
          <p:nvPr>
            <p:ph idx="4294967295" type="body"/>
          </p:nvPr>
        </p:nvSpPr>
        <p:spPr>
          <a:xfrm>
            <a:off x="395225" y="2125175"/>
            <a:ext cx="8520600" cy="169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200"/>
              <a:t>Fantasy</a:t>
            </a:r>
            <a:endParaRPr sz="2200"/>
          </a:p>
          <a:p>
            <a:pPr indent="-368300" lvl="0" marL="457200" rtl="0" algn="l">
              <a:lnSpc>
                <a:spcPct val="115000"/>
              </a:lnSpc>
              <a:spcBef>
                <a:spcPts val="0"/>
              </a:spcBef>
              <a:spcAft>
                <a:spcPts val="0"/>
              </a:spcAft>
              <a:buSzPts val="2200"/>
              <a:buChar char="-"/>
            </a:pPr>
            <a:r>
              <a:rPr lang="en-GB" sz="2200"/>
              <a:t>fiction = imaginary</a:t>
            </a:r>
            <a:endParaRPr sz="2200"/>
          </a:p>
          <a:p>
            <a:pPr indent="-368300" lvl="0" marL="457200" rtl="0" algn="l">
              <a:lnSpc>
                <a:spcPct val="115000"/>
              </a:lnSpc>
              <a:spcBef>
                <a:spcPts val="0"/>
              </a:spcBef>
              <a:spcAft>
                <a:spcPts val="0"/>
              </a:spcAft>
              <a:buSzPts val="2200"/>
              <a:buChar char="-"/>
            </a:pPr>
            <a:r>
              <a:rPr lang="en-GB" sz="2200"/>
              <a:t>involving magic and adventure </a:t>
            </a:r>
            <a:endParaRPr sz="2200"/>
          </a:p>
          <a:p>
            <a:pPr indent="-368300" lvl="0" marL="457200" rtl="0" algn="l">
              <a:lnSpc>
                <a:spcPct val="115000"/>
              </a:lnSpc>
              <a:spcBef>
                <a:spcPts val="0"/>
              </a:spcBef>
              <a:spcAft>
                <a:spcPts val="0"/>
              </a:spcAft>
              <a:buSzPts val="2200"/>
              <a:buChar char="-"/>
            </a:pPr>
            <a:r>
              <a:rPr lang="en-GB" sz="2200"/>
              <a:t>i</a:t>
            </a:r>
            <a:r>
              <a:rPr lang="en-GB" sz="2200"/>
              <a:t>n an setting other than the real world</a:t>
            </a:r>
            <a:endParaRPr sz="2200"/>
          </a:p>
        </p:txBody>
      </p:sp>
      <p:sp>
        <p:nvSpPr>
          <p:cNvPr id="673" name="Google Shape;673;p103"/>
          <p:cNvSpPr/>
          <p:nvPr/>
        </p:nvSpPr>
        <p:spPr>
          <a:xfrm>
            <a:off x="3283200" y="634875"/>
            <a:ext cx="1454400" cy="12768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magic</a:t>
            </a:r>
            <a:endParaRPr sz="2000">
              <a:latin typeface="Source Code Pro"/>
              <a:ea typeface="Source Code Pro"/>
              <a:cs typeface="Source Code Pro"/>
              <a:sym typeface="Source Code Pro"/>
            </a:endParaRPr>
          </a:p>
        </p:txBody>
      </p:sp>
      <p:sp>
        <p:nvSpPr>
          <p:cNvPr id="674" name="Google Shape;674;p103"/>
          <p:cNvSpPr/>
          <p:nvPr/>
        </p:nvSpPr>
        <p:spPr>
          <a:xfrm>
            <a:off x="4848400" y="1034400"/>
            <a:ext cx="1776600" cy="1378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talking animals</a:t>
            </a:r>
            <a:endParaRPr sz="2000">
              <a:latin typeface="Source Code Pro"/>
              <a:ea typeface="Source Code Pro"/>
              <a:cs typeface="Source Code Pro"/>
              <a:sym typeface="Source Code Pro"/>
            </a:endParaRPr>
          </a:p>
        </p:txBody>
      </p:sp>
      <p:sp>
        <p:nvSpPr>
          <p:cNvPr id="675" name="Google Shape;675;p103"/>
          <p:cNvSpPr/>
          <p:nvPr/>
        </p:nvSpPr>
        <p:spPr>
          <a:xfrm>
            <a:off x="6735800" y="634875"/>
            <a:ext cx="2262300" cy="2016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m</a:t>
            </a:r>
            <a:r>
              <a:rPr lang="en-GB" sz="2000">
                <a:latin typeface="Source Code Pro"/>
                <a:ea typeface="Source Code Pro"/>
                <a:cs typeface="Source Code Pro"/>
                <a:sym typeface="Source Code Pro"/>
              </a:rPr>
              <a:t>ythical creatures</a:t>
            </a:r>
            <a:endParaRPr sz="2000">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104"/>
          <p:cNvSpPr txBox="1"/>
          <p:nvPr>
            <p:ph idx="4294967295" type="title"/>
          </p:nvPr>
        </p:nvSpPr>
        <p:spPr>
          <a:xfrm>
            <a:off x="311700" y="372500"/>
            <a:ext cx="8520600" cy="110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Science fiction and fantasy can sometimes appear very similar. </a:t>
            </a:r>
            <a:endParaRPr/>
          </a:p>
        </p:txBody>
      </p:sp>
      <p:sp>
        <p:nvSpPr>
          <p:cNvPr id="681" name="Google Shape;681;p104"/>
          <p:cNvSpPr txBox="1"/>
          <p:nvPr>
            <p:ph idx="4294967295" type="body"/>
          </p:nvPr>
        </p:nvSpPr>
        <p:spPr>
          <a:xfrm>
            <a:off x="311700" y="1659775"/>
            <a:ext cx="8520600" cy="267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2400"/>
              <a:t>“</a:t>
            </a:r>
            <a:r>
              <a:rPr lang="en-GB" sz="2400"/>
              <a:t>Time travel, for instance, can occur in both science fiction and fantasy. </a:t>
            </a:r>
            <a:endParaRPr sz="2400"/>
          </a:p>
          <a:p>
            <a:pPr indent="0" lvl="0" marL="0" rtl="0" algn="l">
              <a:lnSpc>
                <a:spcPct val="115000"/>
              </a:lnSpc>
              <a:spcBef>
                <a:spcPts val="0"/>
              </a:spcBef>
              <a:spcAft>
                <a:spcPts val="0"/>
              </a:spcAft>
              <a:buNone/>
            </a:pPr>
            <a:r>
              <a:t/>
            </a:r>
            <a:endParaRPr sz="2400"/>
          </a:p>
          <a:p>
            <a:pPr indent="0" lvl="0" marL="0" rtl="0" algn="l">
              <a:lnSpc>
                <a:spcPct val="115000"/>
              </a:lnSpc>
              <a:spcBef>
                <a:spcPts val="0"/>
              </a:spcBef>
              <a:spcAft>
                <a:spcPts val="0"/>
              </a:spcAft>
              <a:buNone/>
            </a:pPr>
            <a:r>
              <a:rPr lang="en-GB" sz="2400"/>
              <a:t>If the time travel occurred by magic, it’s fantasy; if it occurred by means of advanced technology, it’s science fiction.” </a:t>
            </a:r>
            <a:endParaRPr sz="2700"/>
          </a:p>
        </p:txBody>
      </p:sp>
      <p:sp>
        <p:nvSpPr>
          <p:cNvPr id="682" name="Google Shape;682;p104"/>
          <p:cNvSpPr txBox="1"/>
          <p:nvPr/>
        </p:nvSpPr>
        <p:spPr>
          <a:xfrm>
            <a:off x="5151775" y="4266075"/>
            <a:ext cx="3520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200">
                <a:solidFill>
                  <a:schemeClr val="dk2"/>
                </a:solidFill>
                <a:latin typeface="Source Code Pro"/>
                <a:ea typeface="Source Code Pro"/>
                <a:cs typeface="Source Code Pro"/>
                <a:sym typeface="Source Code Pro"/>
              </a:rPr>
              <a:t>The Book Whisperer </a:t>
            </a:r>
            <a:r>
              <a:rPr lang="en-GB" sz="1200">
                <a:solidFill>
                  <a:schemeClr val="dk2"/>
                </a:solidFill>
                <a:latin typeface="Source Code Pro"/>
                <a:ea typeface="Source Code Pro"/>
                <a:cs typeface="Source Code Pro"/>
                <a:sym typeface="Source Code Pro"/>
              </a:rPr>
              <a:t>by Donalyn Miller</a:t>
            </a:r>
            <a:endParaRPr sz="1200">
              <a:solidFill>
                <a:schemeClr val="dk2"/>
              </a:solidFill>
              <a:latin typeface="Source Code Pro"/>
              <a:ea typeface="Source Code Pro"/>
              <a:cs typeface="Source Code Pro"/>
              <a:sym typeface="Source Code Pro"/>
            </a:endParaRPr>
          </a:p>
        </p:txBody>
      </p:sp>
      <p:sp>
        <p:nvSpPr>
          <p:cNvPr id="683" name="Google Shape;683;p10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05"/>
          <p:cNvSpPr txBox="1"/>
          <p:nvPr>
            <p:ph idx="4294967295" type="title"/>
          </p:nvPr>
        </p:nvSpPr>
        <p:spPr>
          <a:xfrm>
            <a:off x="311700" y="372500"/>
            <a:ext cx="8520600" cy="110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Science fiction and fantasy can sometimes appear very similar. </a:t>
            </a:r>
            <a:endParaRPr/>
          </a:p>
        </p:txBody>
      </p:sp>
      <p:sp>
        <p:nvSpPr>
          <p:cNvPr id="689" name="Google Shape;689;p105"/>
          <p:cNvSpPr txBox="1"/>
          <p:nvPr>
            <p:ph idx="4294967295" type="body"/>
          </p:nvPr>
        </p:nvSpPr>
        <p:spPr>
          <a:xfrm>
            <a:off x="311700" y="1659775"/>
            <a:ext cx="8520600" cy="2475900"/>
          </a:xfrm>
          <a:prstGeom prst="rect">
            <a:avLst/>
          </a:prstGeom>
          <a:noFill/>
          <a:ln>
            <a:noFill/>
          </a:ln>
        </p:spPr>
        <p:txBody>
          <a:bodyPr anchorCtr="0" anchor="t" bIns="91425" lIns="91425" spcFirstLastPara="1" rIns="91425" wrap="square" tIns="91425">
            <a:spAutoFit/>
          </a:bodyPr>
          <a:lstStyle/>
          <a:p>
            <a:pPr indent="0" lvl="0" marL="0" rtl="0" algn="l">
              <a:lnSpc>
                <a:spcPct val="138461"/>
              </a:lnSpc>
              <a:spcBef>
                <a:spcPts val="0"/>
              </a:spcBef>
              <a:spcAft>
                <a:spcPts val="0"/>
              </a:spcAft>
              <a:buNone/>
            </a:pPr>
            <a:r>
              <a:rPr lang="en-GB" sz="1700">
                <a:solidFill>
                  <a:srgbClr val="333333"/>
                </a:solidFill>
                <a:highlight>
                  <a:srgbClr val="FFFFFF"/>
                </a:highlight>
              </a:rPr>
              <a:t>“Science fiction usually has a scientific premise at its core. For example, </a:t>
            </a:r>
            <a:r>
              <a:rPr i="1" lang="en-GB" sz="1700">
                <a:solidFill>
                  <a:srgbClr val="333333"/>
                </a:solidFill>
                <a:highlight>
                  <a:srgbClr val="FFFFFF"/>
                </a:highlight>
              </a:rPr>
              <a:t>Jurassic Park</a:t>
            </a:r>
            <a:r>
              <a:rPr lang="en-GB" sz="1700">
                <a:solidFill>
                  <a:srgbClr val="333333"/>
                </a:solidFill>
                <a:highlight>
                  <a:srgbClr val="FFFFFF"/>
                </a:highlight>
              </a:rPr>
              <a:t>, by Michael Crichton, explores cloning.</a:t>
            </a:r>
            <a:endParaRPr sz="1700">
              <a:solidFill>
                <a:srgbClr val="333333"/>
              </a:solidFill>
              <a:highlight>
                <a:srgbClr val="FFFFFF"/>
              </a:highlight>
            </a:endParaRPr>
          </a:p>
          <a:p>
            <a:pPr indent="0" lvl="0" marL="0" rtl="0" algn="l">
              <a:lnSpc>
                <a:spcPct val="138461"/>
              </a:lnSpc>
              <a:spcBef>
                <a:spcPts val="1700"/>
              </a:spcBef>
              <a:spcAft>
                <a:spcPts val="1700"/>
              </a:spcAft>
              <a:buNone/>
            </a:pPr>
            <a:r>
              <a:rPr lang="en-GB" sz="1700">
                <a:solidFill>
                  <a:srgbClr val="333333"/>
                </a:solidFill>
                <a:highlight>
                  <a:srgbClr val="FFFFFF"/>
                </a:highlight>
              </a:rPr>
              <a:t>While science fiction draws on and extrapolates from what we know about reality and science, fantasy invents what does not (and likely could not) exist in our reality.” </a:t>
            </a:r>
            <a:endParaRPr sz="2800"/>
          </a:p>
        </p:txBody>
      </p:sp>
      <p:sp>
        <p:nvSpPr>
          <p:cNvPr id="690" name="Google Shape;690;p105"/>
          <p:cNvSpPr txBox="1"/>
          <p:nvPr/>
        </p:nvSpPr>
        <p:spPr>
          <a:xfrm>
            <a:off x="6688125" y="4135675"/>
            <a:ext cx="1486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u="sng">
                <a:solidFill>
                  <a:schemeClr val="hlink"/>
                </a:solidFill>
                <a:latin typeface="Source Code Pro"/>
                <a:ea typeface="Source Code Pro"/>
                <a:cs typeface="Source Code Pro"/>
                <a:sym typeface="Source Code Pro"/>
                <a:hlinkClick r:id="rId3"/>
              </a:rPr>
              <a:t>Gotham Writers</a:t>
            </a:r>
            <a:endParaRPr sz="1200">
              <a:solidFill>
                <a:schemeClr val="dk2"/>
              </a:solidFill>
              <a:latin typeface="Source Code Pro"/>
              <a:ea typeface="Source Code Pro"/>
              <a:cs typeface="Source Code Pro"/>
              <a:sym typeface="Source Code Pro"/>
            </a:endParaRPr>
          </a:p>
        </p:txBody>
      </p:sp>
      <p:sp>
        <p:nvSpPr>
          <p:cNvPr id="691" name="Google Shape;691;p10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106"/>
          <p:cNvSpPr txBox="1"/>
          <p:nvPr>
            <p:ph idx="4294967295" type="title"/>
          </p:nvPr>
        </p:nvSpPr>
        <p:spPr>
          <a:xfrm>
            <a:off x="984750" y="109363"/>
            <a:ext cx="7174500" cy="585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sz="2600"/>
              <a:t>Make Additions and Corrections Based on Today’s Lesson</a:t>
            </a:r>
            <a:endParaRPr sz="2700"/>
          </a:p>
        </p:txBody>
      </p:sp>
      <p:graphicFrame>
        <p:nvGraphicFramePr>
          <p:cNvPr id="697" name="Google Shape;697;p106"/>
          <p:cNvGraphicFramePr/>
          <p:nvPr/>
        </p:nvGraphicFramePr>
        <p:xfrm>
          <a:off x="952500" y="1021988"/>
          <a:ext cx="3000000" cy="3000000"/>
        </p:xfrm>
        <a:graphic>
          <a:graphicData uri="http://schemas.openxmlformats.org/drawingml/2006/table">
            <a:tbl>
              <a:tblPr>
                <a:noFill/>
                <a:tableStyleId>{A397BEE5-1FC3-4441-88F8-7F32D919BB2E}</a:tableStyleId>
              </a:tblPr>
              <a:tblGrid>
                <a:gridCol w="2413000"/>
                <a:gridCol w="2413000"/>
                <a:gridCol w="2413000"/>
              </a:tblGrid>
              <a:tr h="9034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rPr b="1" lang="en-GB"/>
                        <a:t>Fantasy</a:t>
                      </a:r>
                      <a:endParaRPr b="1"/>
                    </a:p>
                  </a:txBody>
                  <a:tcPr marT="91425" marB="91425" marR="91425" marL="91425"/>
                </a:tc>
                <a:tc>
                  <a:txBody>
                    <a:bodyPr/>
                    <a:lstStyle/>
                    <a:p>
                      <a:pPr indent="0" lvl="0" marL="0" rtl="0" algn="ctr">
                        <a:spcBef>
                          <a:spcPts val="0"/>
                        </a:spcBef>
                        <a:spcAft>
                          <a:spcPts val="0"/>
                        </a:spcAft>
                        <a:buNone/>
                      </a:pPr>
                      <a:r>
                        <a:rPr b="1" lang="en-GB"/>
                        <a:t>Science Fiction</a:t>
                      </a:r>
                      <a:endParaRPr b="1"/>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characters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settings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9034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plotlines (storylines)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107"/>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Lesson 5</a:t>
            </a:r>
            <a:endParaRPr/>
          </a:p>
          <a:p>
            <a:pPr indent="0" lvl="0" marL="0" rtl="0" algn="ctr">
              <a:spcBef>
                <a:spcPts val="0"/>
              </a:spcBef>
              <a:spcAft>
                <a:spcPts val="0"/>
              </a:spcAft>
              <a:buNone/>
            </a:pPr>
            <a:r>
              <a:rPr lang="en-GB"/>
              <a:t>Science Fiction vs. Dystopia</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108"/>
          <p:cNvSpPr txBox="1"/>
          <p:nvPr>
            <p:ph idx="4294967295" type="title"/>
          </p:nvPr>
        </p:nvSpPr>
        <p:spPr>
          <a:xfrm>
            <a:off x="311700" y="548075"/>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First, the </a:t>
            </a:r>
            <a:r>
              <a:rPr lang="en-GB"/>
              <a:t>definition</a:t>
            </a:r>
            <a:r>
              <a:rPr lang="en-GB"/>
              <a:t> of DYSTOPIA</a:t>
            </a:r>
            <a:endParaRPr/>
          </a:p>
        </p:txBody>
      </p:sp>
      <p:sp>
        <p:nvSpPr>
          <p:cNvPr id="708" name="Google Shape;708;p108"/>
          <p:cNvSpPr txBox="1"/>
          <p:nvPr>
            <p:ph idx="4294967295" type="body"/>
          </p:nvPr>
        </p:nvSpPr>
        <p:spPr>
          <a:xfrm>
            <a:off x="311700" y="1441525"/>
            <a:ext cx="8520600" cy="3153900"/>
          </a:xfrm>
          <a:prstGeom prst="rect">
            <a:avLst/>
          </a:prstGeom>
        </p:spPr>
        <p:txBody>
          <a:bodyPr anchorCtr="0" anchor="t" bIns="91425" lIns="91425" spcFirstLastPara="1" rIns="91425" wrap="square" tIns="91425">
            <a:spAutoFit/>
          </a:bodyPr>
          <a:lstStyle/>
          <a:p>
            <a:pPr indent="-342900" lvl="0" marL="457200" rtl="0" algn="l">
              <a:spcBef>
                <a:spcPts val="0"/>
              </a:spcBef>
              <a:spcAft>
                <a:spcPts val="0"/>
              </a:spcAft>
              <a:buSzPts val="1800"/>
              <a:buChar char="-"/>
            </a:pPr>
            <a:r>
              <a:rPr lang="en-GB"/>
              <a:t>a</a:t>
            </a:r>
            <a:r>
              <a:rPr lang="en-GB"/>
              <a:t>n imaginary world </a:t>
            </a:r>
            <a:endParaRPr/>
          </a:p>
          <a:p>
            <a:pPr indent="-342900" lvl="0" marL="457200" rtl="0" algn="l">
              <a:spcBef>
                <a:spcPts val="0"/>
              </a:spcBef>
              <a:spcAft>
                <a:spcPts val="0"/>
              </a:spcAft>
              <a:buSzPts val="1800"/>
              <a:buChar char="-"/>
            </a:pPr>
            <a:r>
              <a:rPr lang="en-GB"/>
              <a:t>w</a:t>
            </a:r>
            <a:r>
              <a:rPr lang="en-GB"/>
              <a:t>hich is extremely difficult </a:t>
            </a:r>
            <a:endParaRPr/>
          </a:p>
          <a:p>
            <a:pPr indent="-342900" lvl="0" marL="457200" rtl="0" algn="l">
              <a:spcBef>
                <a:spcPts val="0"/>
              </a:spcBef>
              <a:spcAft>
                <a:spcPts val="0"/>
              </a:spcAft>
              <a:buSzPts val="1800"/>
              <a:buChar char="-"/>
            </a:pPr>
            <a:r>
              <a:rPr lang="en-GB"/>
              <a:t>w</a:t>
            </a:r>
            <a:r>
              <a:rPr lang="en-GB"/>
              <a:t>ith terrible injustice and suffering </a:t>
            </a:r>
            <a:endParaRPr/>
          </a:p>
          <a:p>
            <a:pPr indent="0" lvl="0" marL="0" rtl="0" algn="l">
              <a:spcBef>
                <a:spcPts val="1200"/>
              </a:spcBef>
              <a:spcAft>
                <a:spcPts val="0"/>
              </a:spcAft>
              <a:buNone/>
            </a:pPr>
            <a:r>
              <a:rPr lang="en-GB"/>
              <a:t>For example: It’s the year 2700. The Earth is uninhabitable because it’s covered in towers of garbage.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The opposite of DYSTOPIA is UTOPIA, an imaginary world which is perfect and everyone is happy.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8">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109"/>
          <p:cNvSpPr txBox="1"/>
          <p:nvPr>
            <p:ph idx="4294967295" type="title"/>
          </p:nvPr>
        </p:nvSpPr>
        <p:spPr>
          <a:xfrm>
            <a:off x="1947300" y="131400"/>
            <a:ext cx="5249400" cy="7335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GB"/>
              <a:t>Two Famous Examples of DYSTOPIA</a:t>
            </a:r>
            <a:endParaRPr/>
          </a:p>
        </p:txBody>
      </p:sp>
      <p:pic>
        <p:nvPicPr>
          <p:cNvPr id="714" name="Google Shape;714;p109"/>
          <p:cNvPicPr preferRelativeResize="0"/>
          <p:nvPr/>
        </p:nvPicPr>
        <p:blipFill>
          <a:blip r:embed="rId3">
            <a:alphaModFix/>
          </a:blip>
          <a:stretch>
            <a:fillRect/>
          </a:stretch>
        </p:blipFill>
        <p:spPr>
          <a:xfrm>
            <a:off x="2186625" y="1020025"/>
            <a:ext cx="2357131" cy="3557126"/>
          </a:xfrm>
          <a:prstGeom prst="rect">
            <a:avLst/>
          </a:prstGeom>
          <a:noFill/>
          <a:ln>
            <a:noFill/>
          </a:ln>
        </p:spPr>
      </p:pic>
      <p:pic>
        <p:nvPicPr>
          <p:cNvPr id="715" name="Google Shape;715;p109"/>
          <p:cNvPicPr preferRelativeResize="0"/>
          <p:nvPr/>
        </p:nvPicPr>
        <p:blipFill>
          <a:blip r:embed="rId4">
            <a:alphaModFix/>
          </a:blip>
          <a:stretch>
            <a:fillRect/>
          </a:stretch>
        </p:blipFill>
        <p:spPr>
          <a:xfrm>
            <a:off x="4649700" y="1020025"/>
            <a:ext cx="2307675" cy="35571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pic>
        <p:nvPicPr>
          <p:cNvPr id="720" name="Google Shape;720;p110"/>
          <p:cNvPicPr preferRelativeResize="0"/>
          <p:nvPr/>
        </p:nvPicPr>
        <p:blipFill>
          <a:blip r:embed="rId3">
            <a:alphaModFix/>
          </a:blip>
          <a:stretch>
            <a:fillRect/>
          </a:stretch>
        </p:blipFill>
        <p:spPr>
          <a:xfrm>
            <a:off x="152400" y="0"/>
            <a:ext cx="3408356" cy="5143500"/>
          </a:xfrm>
          <a:prstGeom prst="rect">
            <a:avLst/>
          </a:prstGeom>
          <a:noFill/>
          <a:ln>
            <a:noFill/>
          </a:ln>
        </p:spPr>
      </p:pic>
      <p:sp>
        <p:nvSpPr>
          <p:cNvPr id="721" name="Google Shape;721;p110"/>
          <p:cNvSpPr txBox="1"/>
          <p:nvPr/>
        </p:nvSpPr>
        <p:spPr>
          <a:xfrm>
            <a:off x="3615975" y="162900"/>
            <a:ext cx="5358300" cy="397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50">
                <a:solidFill>
                  <a:srgbClr val="1E1915"/>
                </a:solidFill>
                <a:highlight>
                  <a:srgbClr val="FFFFFF"/>
                </a:highlight>
                <a:latin typeface="Source Code Pro"/>
                <a:ea typeface="Source Code Pro"/>
                <a:cs typeface="Source Code Pro"/>
                <a:sym typeface="Source Code Pro"/>
              </a:rPr>
              <a:t>Aldous Huxley's profoundly important classic of world literature, </a:t>
            </a:r>
            <a:r>
              <a:rPr i="1" lang="en-GB" sz="2050">
                <a:solidFill>
                  <a:srgbClr val="1E1915"/>
                </a:solidFill>
                <a:highlight>
                  <a:srgbClr val="FFFFFF"/>
                </a:highlight>
                <a:latin typeface="Source Code Pro"/>
                <a:ea typeface="Source Code Pro"/>
                <a:cs typeface="Source Code Pro"/>
                <a:sym typeface="Source Code Pro"/>
              </a:rPr>
              <a:t>Brave New World</a:t>
            </a:r>
            <a:r>
              <a:rPr lang="en-GB" sz="2050">
                <a:solidFill>
                  <a:srgbClr val="1E1915"/>
                </a:solidFill>
                <a:highlight>
                  <a:srgbClr val="FFFFFF"/>
                </a:highlight>
                <a:latin typeface="Source Code Pro"/>
                <a:ea typeface="Source Code Pro"/>
                <a:cs typeface="Source Code Pro"/>
                <a:sym typeface="Source Code Pro"/>
              </a:rPr>
              <a:t> is a searching vision of an unequal, technologically-advanced future where humans are genetically bred, socially indoctrinated, and pharmaceutically anesthetized to passively uphold an authoritarian ruling order–all at the cost of our freedom, full humanity, and perhaps also our souls.</a:t>
            </a:r>
            <a:endParaRPr sz="2050">
              <a:solidFill>
                <a:schemeClr val="dk2"/>
              </a:solidFill>
              <a:latin typeface="Source Code Pro"/>
              <a:ea typeface="Source Code Pro"/>
              <a:cs typeface="Source Code Pro"/>
              <a:sym typeface="Source Code Pro"/>
            </a:endParaRPr>
          </a:p>
        </p:txBody>
      </p:sp>
      <p:sp>
        <p:nvSpPr>
          <p:cNvPr id="722" name="Google Shape;722;p11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pic>
        <p:nvPicPr>
          <p:cNvPr id="727" name="Google Shape;727;p111"/>
          <p:cNvPicPr preferRelativeResize="0"/>
          <p:nvPr/>
        </p:nvPicPr>
        <p:blipFill rotWithShape="1">
          <a:blip r:embed="rId3">
            <a:alphaModFix/>
          </a:blip>
          <a:srcRect b="1047" l="0" r="0" t="1047"/>
          <a:stretch/>
        </p:blipFill>
        <p:spPr>
          <a:xfrm>
            <a:off x="152400" y="0"/>
            <a:ext cx="3408356" cy="5143500"/>
          </a:xfrm>
          <a:prstGeom prst="rect">
            <a:avLst/>
          </a:prstGeom>
          <a:noFill/>
          <a:ln>
            <a:noFill/>
          </a:ln>
        </p:spPr>
      </p:pic>
      <p:sp>
        <p:nvSpPr>
          <p:cNvPr id="728" name="Google Shape;728;p111"/>
          <p:cNvSpPr txBox="1"/>
          <p:nvPr/>
        </p:nvSpPr>
        <p:spPr>
          <a:xfrm>
            <a:off x="3615975" y="55050"/>
            <a:ext cx="5358300" cy="463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700">
                <a:solidFill>
                  <a:srgbClr val="1E1915"/>
                </a:solidFill>
                <a:highlight>
                  <a:srgbClr val="FFFFFF"/>
                </a:highlight>
                <a:latin typeface="Source Code Pro"/>
                <a:ea typeface="Source Code Pro"/>
                <a:cs typeface="Source Code Pro"/>
                <a:sym typeface="Source Code Pro"/>
              </a:rPr>
              <a:t>A masterpiece of rebellion and imprisonment where war is peace freedom is slavery and Big Brother is watching Thought Police Big Brother Orwellian These words have entered our vocabulary because of George </a:t>
            </a:r>
            <a:r>
              <a:rPr lang="en-GB" sz="1700">
                <a:solidFill>
                  <a:srgbClr val="1E1915"/>
                </a:solidFill>
                <a:highlight>
                  <a:srgbClr val="FFFFFF"/>
                </a:highlight>
                <a:latin typeface="Source Code Pro"/>
                <a:ea typeface="Source Code Pro"/>
                <a:cs typeface="Source Code Pro"/>
                <a:sym typeface="Source Code Pro"/>
              </a:rPr>
              <a:t>Orwell's</a:t>
            </a:r>
            <a:r>
              <a:rPr lang="en-GB" sz="1700">
                <a:solidFill>
                  <a:srgbClr val="1E1915"/>
                </a:solidFill>
                <a:highlight>
                  <a:srgbClr val="FFFFFF"/>
                </a:highlight>
                <a:latin typeface="Source Code Pro"/>
                <a:ea typeface="Source Code Pro"/>
                <a:cs typeface="Source Code Pro"/>
                <a:sym typeface="Source Code Pro"/>
              </a:rPr>
              <a:t> classic dystopian novel 1984 The story of one </a:t>
            </a:r>
            <a:r>
              <a:rPr lang="en-GB" sz="1700">
                <a:solidFill>
                  <a:srgbClr val="1E1915"/>
                </a:solidFill>
                <a:highlight>
                  <a:srgbClr val="FFFFFF"/>
                </a:highlight>
                <a:latin typeface="Source Code Pro"/>
                <a:ea typeface="Source Code Pro"/>
                <a:cs typeface="Source Code Pro"/>
                <a:sym typeface="Source Code Pro"/>
              </a:rPr>
              <a:t>man's</a:t>
            </a:r>
            <a:r>
              <a:rPr lang="en-GB" sz="1700">
                <a:solidFill>
                  <a:srgbClr val="1E1915"/>
                </a:solidFill>
                <a:highlight>
                  <a:srgbClr val="FFFFFF"/>
                </a:highlight>
                <a:latin typeface="Source Code Pro"/>
                <a:ea typeface="Source Code Pro"/>
                <a:cs typeface="Source Code Pro"/>
                <a:sym typeface="Source Code Pro"/>
              </a:rPr>
              <a:t> nightmare odyssey as he pursues a forbidden love affair through a world ruled by warring states and a power structure that controls not only information but also individual thought and memory 1984 is a prophetic haunting tale More relevant than ever before 1984 exposes the worst crimes imaginable the destruction of truth freedom and individuality.</a:t>
            </a:r>
            <a:endParaRPr sz="1700">
              <a:solidFill>
                <a:schemeClr val="dk2"/>
              </a:solidFill>
              <a:latin typeface="Source Code Pro"/>
              <a:ea typeface="Source Code Pro"/>
              <a:cs typeface="Source Code Pro"/>
              <a:sym typeface="Source Code Pro"/>
            </a:endParaRPr>
          </a:p>
        </p:txBody>
      </p:sp>
      <p:sp>
        <p:nvSpPr>
          <p:cNvPr id="729" name="Google Shape;729;p111"/>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112"/>
          <p:cNvSpPr txBox="1"/>
          <p:nvPr>
            <p:ph idx="4294967295" type="title"/>
          </p:nvPr>
        </p:nvSpPr>
        <p:spPr>
          <a:xfrm>
            <a:off x="311700" y="742450"/>
            <a:ext cx="2390700" cy="646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Let’s recollect: </a:t>
            </a:r>
            <a:r>
              <a:rPr lang="en-GB"/>
              <a:t> </a:t>
            </a:r>
            <a:endParaRPr/>
          </a:p>
        </p:txBody>
      </p:sp>
      <p:sp>
        <p:nvSpPr>
          <p:cNvPr id="735" name="Google Shape;735;p112"/>
          <p:cNvSpPr txBox="1"/>
          <p:nvPr>
            <p:ph idx="4294967295" type="body"/>
          </p:nvPr>
        </p:nvSpPr>
        <p:spPr>
          <a:xfrm>
            <a:off x="383300" y="1779100"/>
            <a:ext cx="8520600" cy="247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200"/>
              <a:t>Science Fiction</a:t>
            </a:r>
            <a:r>
              <a:rPr lang="en-GB" sz="2200"/>
              <a:t> </a:t>
            </a:r>
            <a:endParaRPr sz="2200"/>
          </a:p>
          <a:p>
            <a:pPr indent="-368300" lvl="0" marL="457200" rtl="0" algn="l">
              <a:lnSpc>
                <a:spcPct val="115000"/>
              </a:lnSpc>
              <a:spcBef>
                <a:spcPts val="0"/>
              </a:spcBef>
              <a:spcAft>
                <a:spcPts val="0"/>
              </a:spcAft>
              <a:buSzPts val="2200"/>
              <a:buChar char="-"/>
            </a:pPr>
            <a:r>
              <a:rPr lang="en-GB" sz="2200"/>
              <a:t>fiction </a:t>
            </a:r>
            <a:endParaRPr sz="2200"/>
          </a:p>
          <a:p>
            <a:pPr indent="-368300" lvl="0" marL="457200" rtl="0" algn="l">
              <a:lnSpc>
                <a:spcPct val="115000"/>
              </a:lnSpc>
              <a:spcBef>
                <a:spcPts val="0"/>
              </a:spcBef>
              <a:spcAft>
                <a:spcPts val="0"/>
              </a:spcAft>
              <a:buSzPts val="2200"/>
              <a:buChar char="-"/>
            </a:pPr>
            <a:r>
              <a:rPr lang="en-GB" sz="2200"/>
              <a:t>mostly set in future </a:t>
            </a:r>
            <a:endParaRPr sz="2200"/>
          </a:p>
          <a:p>
            <a:pPr indent="-368300" lvl="0" marL="457200" rtl="0" algn="l">
              <a:lnSpc>
                <a:spcPct val="115000"/>
              </a:lnSpc>
              <a:spcBef>
                <a:spcPts val="0"/>
              </a:spcBef>
              <a:spcAft>
                <a:spcPts val="0"/>
              </a:spcAft>
              <a:buSzPts val="2200"/>
              <a:buChar char="-"/>
            </a:pPr>
            <a:r>
              <a:rPr lang="en-GB" sz="2200"/>
              <a:t>with imaginary scientific or technological developments</a:t>
            </a:r>
            <a:endParaRPr sz="2200"/>
          </a:p>
          <a:p>
            <a:pPr indent="-368300" lvl="0" marL="457200" rtl="0" algn="l">
              <a:lnSpc>
                <a:spcPct val="115000"/>
              </a:lnSpc>
              <a:spcBef>
                <a:spcPts val="0"/>
              </a:spcBef>
              <a:spcAft>
                <a:spcPts val="0"/>
              </a:spcAft>
              <a:buSzPts val="2200"/>
              <a:buChar char="-"/>
            </a:pPr>
            <a:r>
              <a:rPr lang="en-GB" sz="2200"/>
              <a:t>sometimes major social or environmental changes</a:t>
            </a:r>
            <a:endParaRPr sz="2200"/>
          </a:p>
        </p:txBody>
      </p:sp>
      <p:sp>
        <p:nvSpPr>
          <p:cNvPr id="736" name="Google Shape;736;p112"/>
          <p:cNvSpPr/>
          <p:nvPr/>
        </p:nvSpPr>
        <p:spPr>
          <a:xfrm>
            <a:off x="3283200" y="634875"/>
            <a:ext cx="1430700" cy="1372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space</a:t>
            </a:r>
            <a:endParaRPr sz="2000">
              <a:latin typeface="Source Code Pro"/>
              <a:ea typeface="Source Code Pro"/>
              <a:cs typeface="Source Code Pro"/>
              <a:sym typeface="Source Code Pro"/>
            </a:endParaRPr>
          </a:p>
        </p:txBody>
      </p:sp>
      <p:sp>
        <p:nvSpPr>
          <p:cNvPr id="737" name="Google Shape;737;p112"/>
          <p:cNvSpPr/>
          <p:nvPr/>
        </p:nvSpPr>
        <p:spPr>
          <a:xfrm>
            <a:off x="4935850" y="1106000"/>
            <a:ext cx="1578000" cy="1372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time travel</a:t>
            </a:r>
            <a:endParaRPr sz="2000">
              <a:latin typeface="Source Code Pro"/>
              <a:ea typeface="Source Code Pro"/>
              <a:cs typeface="Source Code Pro"/>
              <a:sym typeface="Source Code Pro"/>
            </a:endParaRPr>
          </a:p>
        </p:txBody>
      </p:sp>
      <p:sp>
        <p:nvSpPr>
          <p:cNvPr id="738" name="Google Shape;738;p112"/>
          <p:cNvSpPr/>
          <p:nvPr/>
        </p:nvSpPr>
        <p:spPr>
          <a:xfrm>
            <a:off x="6735800" y="634875"/>
            <a:ext cx="1776600" cy="1843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life on other planets</a:t>
            </a:r>
            <a:endParaRPr sz="2000">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113"/>
          <p:cNvSpPr txBox="1"/>
          <p:nvPr>
            <p:ph idx="4294967295" type="title"/>
          </p:nvPr>
        </p:nvSpPr>
        <p:spPr>
          <a:xfrm>
            <a:off x="311700" y="548075"/>
            <a:ext cx="8520600" cy="733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GB"/>
              <a:t>The source of confusion between science fiction and dystopia: </a:t>
            </a:r>
            <a:endParaRPr/>
          </a:p>
        </p:txBody>
      </p:sp>
      <p:sp>
        <p:nvSpPr>
          <p:cNvPr id="744" name="Google Shape;744;p113"/>
          <p:cNvSpPr txBox="1"/>
          <p:nvPr>
            <p:ph idx="4294967295" type="body"/>
          </p:nvPr>
        </p:nvSpPr>
        <p:spPr>
          <a:xfrm>
            <a:off x="311700" y="1441525"/>
            <a:ext cx="8520600" cy="1354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GB" sz="2000"/>
              <a:t>Very often, the future in </a:t>
            </a:r>
            <a:r>
              <a:rPr b="1" lang="en-GB" sz="2000"/>
              <a:t>science fiction</a:t>
            </a:r>
            <a:r>
              <a:rPr lang="en-GB" sz="2000"/>
              <a:t> is presented in a </a:t>
            </a:r>
            <a:r>
              <a:rPr b="1" lang="en-GB" sz="2000"/>
              <a:t>dystopian</a:t>
            </a:r>
            <a:r>
              <a:rPr lang="en-GB" sz="2000"/>
              <a:t> setting.</a:t>
            </a:r>
            <a:endParaRPr sz="2000"/>
          </a:p>
          <a:p>
            <a:pPr indent="0" lvl="0" marL="0" rtl="0" algn="l">
              <a:spcBef>
                <a:spcPts val="1200"/>
              </a:spcBef>
              <a:spcAft>
                <a:spcPts val="1200"/>
              </a:spcAft>
              <a:buNone/>
            </a:pPr>
            <a:r>
              <a:rPr lang="en-GB" sz="2000"/>
              <a:t>So, science fiction is </a:t>
            </a:r>
            <a:r>
              <a:rPr b="1" lang="en-GB" sz="2000"/>
              <a:t>OFTEN</a:t>
            </a:r>
            <a:r>
              <a:rPr lang="en-GB" sz="2000"/>
              <a:t> dystopian.</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pic>
        <p:nvPicPr>
          <p:cNvPr id="749" name="Google Shape;749;p114"/>
          <p:cNvPicPr preferRelativeResize="0"/>
          <p:nvPr/>
        </p:nvPicPr>
        <p:blipFill rotWithShape="1">
          <a:blip r:embed="rId3">
            <a:alphaModFix/>
          </a:blip>
          <a:srcRect b="0" l="0" r="0" t="0"/>
          <a:stretch/>
        </p:blipFill>
        <p:spPr>
          <a:xfrm>
            <a:off x="412650" y="0"/>
            <a:ext cx="3405195" cy="5143500"/>
          </a:xfrm>
          <a:prstGeom prst="rect">
            <a:avLst/>
          </a:prstGeom>
          <a:noFill/>
          <a:ln>
            <a:noFill/>
          </a:ln>
        </p:spPr>
      </p:pic>
      <p:pic>
        <p:nvPicPr>
          <p:cNvPr id="750" name="Google Shape;750;p114"/>
          <p:cNvPicPr preferRelativeResize="0"/>
          <p:nvPr/>
        </p:nvPicPr>
        <p:blipFill rotWithShape="1">
          <a:blip r:embed="rId4">
            <a:alphaModFix/>
          </a:blip>
          <a:srcRect b="0" l="0" r="0" t="0"/>
          <a:stretch/>
        </p:blipFill>
        <p:spPr>
          <a:xfrm>
            <a:off x="4119300" y="1466850"/>
            <a:ext cx="4419600" cy="2209800"/>
          </a:xfrm>
          <a:prstGeom prst="rect">
            <a:avLst/>
          </a:prstGeom>
          <a:noFill/>
          <a:ln>
            <a:noFill/>
          </a:ln>
        </p:spPr>
      </p:pic>
      <p:sp>
        <p:nvSpPr>
          <p:cNvPr id="751" name="Google Shape;751;p11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p115"/>
          <p:cNvPicPr preferRelativeResize="0"/>
          <p:nvPr/>
        </p:nvPicPr>
        <p:blipFill rotWithShape="1">
          <a:blip r:embed="rId3">
            <a:alphaModFix/>
          </a:blip>
          <a:srcRect b="0" l="0" r="0" t="0"/>
          <a:stretch/>
        </p:blipFill>
        <p:spPr>
          <a:xfrm>
            <a:off x="920200" y="0"/>
            <a:ext cx="3558380" cy="5143500"/>
          </a:xfrm>
          <a:prstGeom prst="rect">
            <a:avLst/>
          </a:prstGeom>
          <a:noFill/>
          <a:ln>
            <a:noFill/>
          </a:ln>
        </p:spPr>
      </p:pic>
      <p:pic>
        <p:nvPicPr>
          <p:cNvPr id="757" name="Google Shape;757;p115"/>
          <p:cNvPicPr preferRelativeResize="0"/>
          <p:nvPr/>
        </p:nvPicPr>
        <p:blipFill rotWithShape="1">
          <a:blip r:embed="rId4">
            <a:alphaModFix/>
          </a:blip>
          <a:srcRect b="0" l="0" r="0" t="0"/>
          <a:stretch/>
        </p:blipFill>
        <p:spPr>
          <a:xfrm>
            <a:off x="4794800" y="0"/>
            <a:ext cx="3429000" cy="5143500"/>
          </a:xfrm>
          <a:prstGeom prst="rect">
            <a:avLst/>
          </a:prstGeom>
          <a:noFill/>
          <a:ln>
            <a:noFill/>
          </a:ln>
        </p:spPr>
      </p:pic>
      <p:sp>
        <p:nvSpPr>
          <p:cNvPr id="758" name="Google Shape;758;p115"/>
          <p:cNvSpPr/>
          <p:nvPr/>
        </p:nvSpPr>
        <p:spPr>
          <a:xfrm>
            <a:off x="8223800" y="4635375"/>
            <a:ext cx="5502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pic>
        <p:nvPicPr>
          <p:cNvPr id="763" name="Google Shape;763;p116"/>
          <p:cNvPicPr preferRelativeResize="0"/>
          <p:nvPr/>
        </p:nvPicPr>
        <p:blipFill>
          <a:blip r:embed="rId3">
            <a:alphaModFix/>
          </a:blip>
          <a:stretch>
            <a:fillRect/>
          </a:stretch>
        </p:blipFill>
        <p:spPr>
          <a:xfrm>
            <a:off x="1000500" y="0"/>
            <a:ext cx="3408356" cy="5143500"/>
          </a:xfrm>
          <a:prstGeom prst="rect">
            <a:avLst/>
          </a:prstGeom>
          <a:noFill/>
          <a:ln>
            <a:noFill/>
          </a:ln>
        </p:spPr>
      </p:pic>
      <p:pic>
        <p:nvPicPr>
          <p:cNvPr id="764" name="Google Shape;764;p116"/>
          <p:cNvPicPr preferRelativeResize="0"/>
          <p:nvPr/>
        </p:nvPicPr>
        <p:blipFill rotWithShape="1">
          <a:blip r:embed="rId4">
            <a:alphaModFix/>
          </a:blip>
          <a:srcRect b="1047" l="0" r="0" t="1047"/>
          <a:stretch/>
        </p:blipFill>
        <p:spPr>
          <a:xfrm>
            <a:off x="4735150" y="0"/>
            <a:ext cx="3408356" cy="5143500"/>
          </a:xfrm>
          <a:prstGeom prst="rect">
            <a:avLst/>
          </a:prstGeom>
          <a:noFill/>
          <a:ln>
            <a:noFill/>
          </a:ln>
        </p:spPr>
      </p:pic>
      <p:sp>
        <p:nvSpPr>
          <p:cNvPr id="765" name="Google Shape;765;p116"/>
          <p:cNvSpPr/>
          <p:nvPr/>
        </p:nvSpPr>
        <p:spPr>
          <a:xfrm>
            <a:off x="8143500" y="4635375"/>
            <a:ext cx="6885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117"/>
          <p:cNvSpPr txBox="1"/>
          <p:nvPr>
            <p:ph idx="4294967295" type="title"/>
          </p:nvPr>
        </p:nvSpPr>
        <p:spPr>
          <a:xfrm>
            <a:off x="311700" y="2205000"/>
            <a:ext cx="8520600" cy="733500"/>
          </a:xfrm>
          <a:prstGeom prst="rect">
            <a:avLst/>
          </a:prstGeom>
        </p:spPr>
        <p:txBody>
          <a:bodyPr anchorCtr="0" anchor="b" bIns="91425" lIns="91425" spcFirstLastPara="1" rIns="91425" wrap="square" tIns="91425">
            <a:normAutofit/>
          </a:bodyPr>
          <a:lstStyle/>
          <a:p>
            <a:pPr indent="0" lvl="0" marL="0" rtl="0" algn="ctr">
              <a:lnSpc>
                <a:spcPct val="115000"/>
              </a:lnSpc>
              <a:spcBef>
                <a:spcPts val="0"/>
              </a:spcBef>
              <a:spcAft>
                <a:spcPts val="1200"/>
              </a:spcAft>
              <a:buNone/>
            </a:pPr>
            <a:r>
              <a:rPr lang="en-GB" sz="3600"/>
              <a:t>Many science fiction stories are NOT dystopian. </a:t>
            </a:r>
            <a:endParaRPr sz="360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pic>
        <p:nvPicPr>
          <p:cNvPr id="775" name="Google Shape;775;p118"/>
          <p:cNvPicPr preferRelativeResize="0"/>
          <p:nvPr/>
        </p:nvPicPr>
        <p:blipFill rotWithShape="1">
          <a:blip r:embed="rId3">
            <a:alphaModFix/>
          </a:blip>
          <a:srcRect b="0" l="0" r="0" t="0"/>
          <a:stretch/>
        </p:blipFill>
        <p:spPr>
          <a:xfrm>
            <a:off x="3051225" y="44575"/>
            <a:ext cx="3160250" cy="5054350"/>
          </a:xfrm>
          <a:prstGeom prst="rect">
            <a:avLst/>
          </a:prstGeom>
          <a:noFill/>
          <a:ln>
            <a:noFill/>
          </a:ln>
        </p:spPr>
      </p:pic>
      <p:sp>
        <p:nvSpPr>
          <p:cNvPr id="776" name="Google Shape;776;p118"/>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pic>
        <p:nvPicPr>
          <p:cNvPr id="781" name="Google Shape;781;p119"/>
          <p:cNvPicPr preferRelativeResize="0"/>
          <p:nvPr/>
        </p:nvPicPr>
        <p:blipFill>
          <a:blip r:embed="rId3">
            <a:alphaModFix/>
          </a:blip>
          <a:stretch>
            <a:fillRect/>
          </a:stretch>
        </p:blipFill>
        <p:spPr>
          <a:xfrm>
            <a:off x="448350" y="28662"/>
            <a:ext cx="3073108" cy="5086175"/>
          </a:xfrm>
          <a:prstGeom prst="rect">
            <a:avLst/>
          </a:prstGeom>
          <a:noFill/>
          <a:ln>
            <a:noFill/>
          </a:ln>
        </p:spPr>
      </p:pic>
      <p:sp>
        <p:nvSpPr>
          <p:cNvPr id="782" name="Google Shape;782;p119"/>
          <p:cNvSpPr txBox="1"/>
          <p:nvPr/>
        </p:nvSpPr>
        <p:spPr>
          <a:xfrm>
            <a:off x="3761100" y="139475"/>
            <a:ext cx="5181000" cy="486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900">
                <a:solidFill>
                  <a:schemeClr val="dk2"/>
                </a:solidFill>
                <a:latin typeface="Source Code Pro"/>
                <a:ea typeface="Source Code Pro"/>
                <a:cs typeface="Source Code Pro"/>
                <a:sym typeface="Source Code Pro"/>
              </a:rPr>
              <a:t>Shevek, a brilliant physicist, decides to take action. He will seek answers, question the unquestionable, and attempt to tear down the walls of hatred that have isolated his planet of anarchists from the rest of the civilized universe. To do this dangerous task will mean giving up his family and possibly his life — Shevek must make the unprecedented journey to the utopian mother planet, Urras, to challenge the complex structures of life and living, and ignite the fires of change.</a:t>
            </a:r>
            <a:endParaRPr sz="1900">
              <a:solidFill>
                <a:schemeClr val="dk2"/>
              </a:solidFill>
              <a:latin typeface="Source Code Pro"/>
              <a:ea typeface="Source Code Pro"/>
              <a:cs typeface="Source Code Pro"/>
              <a:sym typeface="Source Code Pro"/>
            </a:endParaRPr>
          </a:p>
        </p:txBody>
      </p:sp>
      <p:sp>
        <p:nvSpPr>
          <p:cNvPr id="783" name="Google Shape;783;p119"/>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pic>
        <p:nvPicPr>
          <p:cNvPr id="788" name="Google Shape;788;p120"/>
          <p:cNvPicPr preferRelativeResize="0"/>
          <p:nvPr/>
        </p:nvPicPr>
        <p:blipFill>
          <a:blip r:embed="rId3">
            <a:alphaModFix/>
          </a:blip>
          <a:stretch>
            <a:fillRect/>
          </a:stretch>
        </p:blipFill>
        <p:spPr>
          <a:xfrm>
            <a:off x="448350" y="28662"/>
            <a:ext cx="3073108" cy="5086175"/>
          </a:xfrm>
          <a:prstGeom prst="rect">
            <a:avLst/>
          </a:prstGeom>
          <a:noFill/>
          <a:ln>
            <a:noFill/>
          </a:ln>
        </p:spPr>
      </p:pic>
      <p:sp>
        <p:nvSpPr>
          <p:cNvPr id="789" name="Google Shape;789;p120"/>
          <p:cNvSpPr txBox="1"/>
          <p:nvPr>
            <p:ph idx="4294967295" type="body"/>
          </p:nvPr>
        </p:nvSpPr>
        <p:spPr>
          <a:xfrm>
            <a:off x="4372750" y="1041300"/>
            <a:ext cx="3630000" cy="3060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 </a:t>
            </a:r>
            <a:endParaRPr sz="3600"/>
          </a:p>
          <a:p>
            <a:pPr indent="0" lvl="0" marL="0" rtl="0" algn="ctr">
              <a:lnSpc>
                <a:spcPct val="115000"/>
              </a:lnSpc>
              <a:spcBef>
                <a:spcPts val="1600"/>
              </a:spcBef>
              <a:spcAft>
                <a:spcPts val="0"/>
              </a:spcAft>
              <a:buSzPts val="1800"/>
              <a:buNone/>
            </a:pPr>
            <a:r>
              <a:rPr lang="en-GB" sz="3600"/>
              <a:t>a</a:t>
            </a:r>
            <a:r>
              <a:rPr lang="en-GB" sz="3600"/>
              <a:t>nd </a:t>
            </a:r>
            <a:endParaRPr sz="3600"/>
          </a:p>
          <a:p>
            <a:pPr indent="0" lvl="0" marL="0" rtl="0" algn="ctr">
              <a:lnSpc>
                <a:spcPct val="115000"/>
              </a:lnSpc>
              <a:spcBef>
                <a:spcPts val="1600"/>
              </a:spcBef>
              <a:spcAft>
                <a:spcPts val="0"/>
              </a:spcAft>
              <a:buSzPts val="1800"/>
              <a:buNone/>
            </a:pPr>
            <a:r>
              <a:rPr lang="en-GB" sz="3600"/>
              <a:t>Utopia</a:t>
            </a:r>
            <a:endParaRPr sz="3600"/>
          </a:p>
        </p:txBody>
      </p:sp>
      <p:sp>
        <p:nvSpPr>
          <p:cNvPr id="790" name="Google Shape;790;p12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21"/>
          <p:cNvSpPr/>
          <p:nvPr/>
        </p:nvSpPr>
        <p:spPr>
          <a:xfrm>
            <a:off x="3925838" y="1064850"/>
            <a:ext cx="2640300" cy="3013800"/>
          </a:xfrm>
          <a:prstGeom prst="ellipse">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
        <p:nvSpPr>
          <p:cNvPr id="796" name="Google Shape;796;p121"/>
          <p:cNvSpPr/>
          <p:nvPr/>
        </p:nvSpPr>
        <p:spPr>
          <a:xfrm>
            <a:off x="2577863" y="1064850"/>
            <a:ext cx="2640300" cy="30138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
        <p:nvSpPr>
          <p:cNvPr id="797" name="Google Shape;797;p121"/>
          <p:cNvSpPr txBox="1"/>
          <p:nvPr/>
        </p:nvSpPr>
        <p:spPr>
          <a:xfrm>
            <a:off x="2755250" y="2202300"/>
            <a:ext cx="117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science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fiction</a:t>
            </a:r>
            <a:endParaRPr sz="1800">
              <a:solidFill>
                <a:schemeClr val="dk2"/>
              </a:solidFill>
              <a:latin typeface="Source Code Pro"/>
              <a:ea typeface="Source Code Pro"/>
              <a:cs typeface="Source Code Pro"/>
              <a:sym typeface="Source Code Pro"/>
            </a:endParaRPr>
          </a:p>
        </p:txBody>
      </p:sp>
      <p:sp>
        <p:nvSpPr>
          <p:cNvPr id="798" name="Google Shape;798;p121"/>
          <p:cNvSpPr txBox="1"/>
          <p:nvPr/>
        </p:nvSpPr>
        <p:spPr>
          <a:xfrm>
            <a:off x="5274050" y="2340900"/>
            <a:ext cx="1292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dystopia</a:t>
            </a:r>
            <a:endParaRPr sz="1800">
              <a:solidFill>
                <a:schemeClr val="dk2"/>
              </a:solidFill>
              <a:latin typeface="Source Code Pro"/>
              <a:ea typeface="Source Code Pro"/>
              <a:cs typeface="Source Code Pro"/>
              <a:sym typeface="Source Code Pro"/>
            </a:endParaRPr>
          </a:p>
        </p:txBody>
      </p:sp>
      <p:sp>
        <p:nvSpPr>
          <p:cNvPr id="799" name="Google Shape;799;p121"/>
          <p:cNvSpPr txBox="1"/>
          <p:nvPr/>
        </p:nvSpPr>
        <p:spPr>
          <a:xfrm>
            <a:off x="4193450" y="2340900"/>
            <a:ext cx="81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b</a:t>
            </a:r>
            <a:r>
              <a:rPr lang="en-GB" sz="1800">
                <a:solidFill>
                  <a:schemeClr val="dk2"/>
                </a:solidFill>
                <a:latin typeface="Source Code Pro"/>
                <a:ea typeface="Source Code Pro"/>
                <a:cs typeface="Source Code Pro"/>
                <a:sym typeface="Source Code Pro"/>
              </a:rPr>
              <a:t>oth</a:t>
            </a:r>
            <a:endParaRPr sz="1800">
              <a:solidFill>
                <a:schemeClr val="dk2"/>
              </a:solidFill>
              <a:latin typeface="Source Code Pro"/>
              <a:ea typeface="Source Code Pro"/>
              <a:cs typeface="Source Code Pro"/>
              <a:sym typeface="Source Code Pro"/>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122"/>
          <p:cNvSpPr txBox="1"/>
          <p:nvPr>
            <p:ph idx="4294967295" type="title"/>
          </p:nvPr>
        </p:nvSpPr>
        <p:spPr>
          <a:xfrm>
            <a:off x="311700" y="299525"/>
            <a:ext cx="8520600" cy="733500"/>
          </a:xfrm>
          <a:prstGeom prst="rect">
            <a:avLst/>
          </a:prstGeom>
        </p:spPr>
        <p:txBody>
          <a:bodyPr anchorCtr="0" anchor="b" bIns="91425" lIns="91425" spcFirstLastPara="1" rIns="91425" wrap="square" tIns="91425">
            <a:normAutofit/>
          </a:bodyPr>
          <a:lstStyle/>
          <a:p>
            <a:pPr indent="0" lvl="0" marL="0" rtl="0" algn="l">
              <a:lnSpc>
                <a:spcPct val="115000"/>
              </a:lnSpc>
              <a:spcBef>
                <a:spcPts val="0"/>
              </a:spcBef>
              <a:spcAft>
                <a:spcPts val="1200"/>
              </a:spcAft>
              <a:buNone/>
            </a:pPr>
            <a:r>
              <a:rPr lang="en-GB" sz="3600"/>
              <a:t>To Conclude</a:t>
            </a:r>
            <a:endParaRPr sz="3600"/>
          </a:p>
        </p:txBody>
      </p:sp>
      <p:sp>
        <p:nvSpPr>
          <p:cNvPr id="805" name="Google Shape;805;p122"/>
          <p:cNvSpPr txBox="1"/>
          <p:nvPr/>
        </p:nvSpPr>
        <p:spPr>
          <a:xfrm>
            <a:off x="311700" y="1160700"/>
            <a:ext cx="79083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Most books belong to multiple genres.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They are complex, just like us, and resist simple classification.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The question of whether a book is, say, more science fiction or more dystopian,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a</a:t>
            </a:r>
            <a:r>
              <a:rPr lang="en-GB" sz="1800">
                <a:solidFill>
                  <a:schemeClr val="dk2"/>
                </a:solidFill>
                <a:latin typeface="Source Code Pro"/>
                <a:ea typeface="Source Code Pro"/>
                <a:cs typeface="Source Code Pro"/>
                <a:sym typeface="Source Code Pro"/>
              </a:rPr>
              <a:t>nd hence which shelf it must belong to</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i</a:t>
            </a:r>
            <a:r>
              <a:rPr lang="en-GB" sz="1800">
                <a:solidFill>
                  <a:schemeClr val="dk2"/>
                </a:solidFill>
                <a:latin typeface="Source Code Pro"/>
                <a:ea typeface="Source Code Pro"/>
                <a:cs typeface="Source Code Pro"/>
                <a:sym typeface="Source Code Pro"/>
              </a:rPr>
              <a:t>s ultimately at the discretion of the reader. </a:t>
            </a:r>
            <a:endParaRPr sz="1800">
              <a:solidFill>
                <a:schemeClr val="dk2"/>
              </a:solidFill>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